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Helvetica Neue"/>
      <p:regular r:id="rId55"/>
      <p:bold r:id="rId56"/>
      <p:italic r:id="rId57"/>
      <p:boldItalic r:id="rId58"/>
    </p:embeddedFont>
    <p:embeddedFont>
      <p:font typeface="Century Gothic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enturyGothic-boldItalic.fntdata"/><Relationship Id="rId61" Type="http://schemas.openxmlformats.org/officeDocument/2006/relationships/font" Target="fonts/CenturyGothic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CenturyGothic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59" Type="http://schemas.openxmlformats.org/officeDocument/2006/relationships/font" Target="fonts/CenturyGothic-regular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ccna18.sched.com/venue/2+A%2FB" TargetMode="External"/><Relationship Id="rId3" Type="http://schemas.openxmlformats.org/officeDocument/2006/relationships/hyperlink" Target="https://kccna18.sched.com/venue/2+A%2FB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rosscloudci/crosscloudci/wiki/Release-Notes:-Dashboard-v1.6.0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ncf.ci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rosscloudci/crosscloudci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rosscloudci/crosscloudci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rosscloudci/cross-cloud" TargetMode="External"/><Relationship Id="rId3" Type="http://schemas.openxmlformats.org/officeDocument/2006/relationships/hyperlink" Target="https://github.com/crosscloudci/cross-project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rosscloudci/ci-dashboard" TargetMode="External"/><Relationship Id="rId3" Type="http://schemas.openxmlformats.org/officeDocument/2006/relationships/hyperlink" Target="https://github.com/crosscloudci/ci_status_repository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crosscloudci/crosscloudci#what-is-cross-cloud-ci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ncf.io/projects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TechJournalist/status/1072502470188904454" TargetMode="External"/><Relationship Id="rId3" Type="http://schemas.openxmlformats.org/officeDocument/2006/relationships/hyperlink" Target="http://www.eweek.com/cloud/how-cncf-is-growing-the-cloud-landscape-at-kubecon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crosscloudci/status/973934053664657408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7fdf0f4bc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Tuesday December 11, 2018 </a:t>
            </a:r>
            <a:endParaRPr sz="10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2:35pm - 3:10pm </a:t>
            </a:r>
            <a:endParaRPr sz="10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u="sng">
                <a:solidFill>
                  <a:srgbClr val="0960AB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2 A/B</a:t>
            </a:r>
            <a:endParaRPr sz="1050" u="sng">
              <a:solidFill>
                <a:srgbClr val="0960AB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47fdf0f4bc_2_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a5af559f2_1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4" name="Google Shape;334;g4a5af559f2_1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a5af559f2_1_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4a5af559f2_1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a5af559f2_1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4a5af559f2_1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a5af559f2_1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4a5af559f2_1_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a5af559f2_1_3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79" name="Google Shape;479;g4a5af559f2_1_3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a5af559f2_1_3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2"/>
              </a:rPr>
              <a:t>https://github.com/crosscloudci/crosscloudci/wiki/Release-Notes:-Dashboard-v1.6.0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Oct 2018 we added support for 8 cloud providers and 6 projects + K8s</a:t>
            </a:r>
            <a:endParaRPr sz="1000"/>
          </a:p>
        </p:txBody>
      </p:sp>
      <p:sp>
        <p:nvSpPr>
          <p:cNvPr id="530" name="Google Shape;530;g4a5af559f2_1_3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800985fec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4800985fec_0_2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a5af559f2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a5af559f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hlinkClick r:id="rId2"/>
              </a:rPr>
              <a:t>cncf.ci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4" name="Google Shape;594;g4a5af559f2_1_1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4a5af559f2_1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4a5af559f2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1" name="Google Shape;601;g4a5af559f2_1_43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4a5af559f2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4a5af559f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g4a5af559f2_0_15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a5af559f2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https://github.com/crosscloudci/crosscloudci</a:t>
            </a:r>
            <a:r>
              <a:rPr lang="en"/>
              <a:t> </a:t>
            </a:r>
            <a:endParaRPr/>
          </a:p>
        </p:txBody>
      </p:sp>
      <p:sp>
        <p:nvSpPr>
          <p:cNvPr id="161" name="Google Shape;161;g4a5af559f2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4a5af559f2_1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4a5af559f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19" name="Google Shape;619;g4a5af559f2_1_9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a5af559f2_1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a5af559f2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28" name="Google Shape;628;g4a5af559f2_1_10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4a5af559f2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4a5af559f2_1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a5af559f2_1_4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a5af559f2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44" name="Google Shape;644;g4a5af559f2_1_44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4a5af559f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4a5af559f2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a5af559f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4a5af559f2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4a5af559f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4a5af559f2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4800985fe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4800985fec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4800985fe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4800985fec_0_3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4800985fe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4800985fec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7fdf0f4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https://github.com/crosscloudci/crosscloudci</a:t>
            </a:r>
            <a:r>
              <a:rPr lang="en"/>
              <a:t> </a:t>
            </a:r>
            <a:endParaRPr/>
          </a:p>
        </p:txBody>
      </p:sp>
      <p:sp>
        <p:nvSpPr>
          <p:cNvPr id="167" name="Google Shape;167;g47fdf0f4bc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800985fe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4800985fec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a5af559f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4a5af559f2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4800985fec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Provisioning: </a:t>
            </a:r>
            <a:r>
              <a:rPr lang="en" sz="1000" u="sng">
                <a:solidFill>
                  <a:schemeClr val="hlink"/>
                </a:solidFill>
                <a:hlinkClick r:id="rId2"/>
              </a:rPr>
              <a:t>https://github.com/crosscloudci/cross-cloud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App-deployments: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https://github.com/crosscloudci/cross-project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4800985fec_0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4800985fe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Frontend: </a:t>
            </a:r>
            <a:r>
              <a:rPr lang="en" sz="1000" u="sng">
                <a:solidFill>
                  <a:schemeClr val="hlink"/>
                </a:solidFill>
                <a:hlinkClick r:id="rId2"/>
              </a:rPr>
              <a:t>https://github.com/crosscloudci/ci-dashboard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Status Repo: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https://github.com/crosscloudci/ci_status_repository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4800985fec_0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4a5af559f2_1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4a5af559f2_1_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4800985fec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other screens for different </a:t>
            </a:r>
            <a:r>
              <a:rPr lang="en"/>
              <a:t>audiences</a:t>
            </a:r>
            <a:r>
              <a:rPr lang="en"/>
              <a:t> and status</a:t>
            </a:r>
            <a:endParaRPr/>
          </a:p>
        </p:txBody>
      </p:sp>
      <p:sp>
        <p:nvSpPr>
          <p:cNvPr id="729" name="Google Shape;729;g4800985fec_0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4a5af559f2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4a5af559f2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75187"/>
                </a:solidFill>
              </a:rPr>
              <a:t>Starting with the end-user interface is advised</a:t>
            </a:r>
            <a:endParaRPr b="1"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Verdana"/>
              <a:buChar char="●"/>
            </a:pPr>
            <a:r>
              <a:rPr lang="en" sz="1000">
                <a:solidFill>
                  <a:srgbClr val="666666"/>
                </a:solidFill>
              </a:rPr>
              <a:t>Communicating too many things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Verdana"/>
              <a:buChar char="●"/>
            </a:pPr>
            <a:r>
              <a:rPr lang="en" sz="1000">
                <a:solidFill>
                  <a:srgbClr val="666666"/>
                </a:solidFill>
              </a:rPr>
              <a:t>What does the status really mean?</a:t>
            </a:r>
            <a:endParaRPr sz="1000">
              <a:solidFill>
                <a:srgbClr val="666666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Verdana"/>
              <a:buChar char="●"/>
            </a:pPr>
            <a:r>
              <a:rPr lang="en" sz="1000">
                <a:solidFill>
                  <a:srgbClr val="666666"/>
                </a:solidFill>
              </a:rPr>
              <a:t>Graceful failures in the Web UI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37" name="Google Shape;737;g4a5af559f2_0_20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4a5af559f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4a5af559f2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4a5af559f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4a5af559f2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4a5af559f2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4a5af559f2_1_4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a5af55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4a5af559f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800985fec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4800985fec_0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4a5af559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4a5af559f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4800985fe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4800985fec_0_3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800985fec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4800985fec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4800985fec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4800985fec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4800985fec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4800985fec_0_3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4800985fec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4800985fec_0_4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4a5af559f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275187"/>
                </a:solidFill>
              </a:rPr>
              <a:t>Today’s Presentation Prepared by:</a:t>
            </a:r>
            <a:r>
              <a:rPr lang="en" sz="1000">
                <a:solidFill>
                  <a:srgbClr val="275187"/>
                </a:solidFill>
              </a:rPr>
              <a:t> </a:t>
            </a:r>
            <a:endParaRPr sz="1000"/>
          </a:p>
        </p:txBody>
      </p:sp>
      <p:sp>
        <p:nvSpPr>
          <p:cNvPr id="816" name="Google Shape;816;g4a5af559f2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47fdf0f4bc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47fdf0f4bc_2_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800985f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https://github.com/crosscloudci/crosscloudci#what-is-cross-cloud-ci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4800985fe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a5af559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As of Dec. 11, 2018, per </a:t>
            </a:r>
            <a:r>
              <a:rPr lang="en" sz="1000" u="sng">
                <a:solidFill>
                  <a:schemeClr val="hlink"/>
                </a:solidFill>
                <a:hlinkClick r:id="rId2"/>
              </a:rPr>
              <a:t>https://www.cncf.io/projects/</a:t>
            </a:r>
            <a:r>
              <a:rPr lang="en" sz="1000">
                <a:solidFill>
                  <a:schemeClr val="dk1"/>
                </a:solidFill>
              </a:rPr>
              <a:t>: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Starting with Graduated and Incubating Level Projects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Kubernetes, Prometheus, Fluentd, CoreDNS and Envoy have been added to cncf.ci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4a5af559f2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a5af559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https://twitter.com/TechJournalist/status/1072502470188904454</a:t>
            </a:r>
            <a:r>
              <a:rPr lang="en" sz="1050">
                <a:solidFill>
                  <a:srgbClr val="14171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50">
              <a:solidFill>
                <a:srgbClr val="14171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4171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http://www.eweek.com/cloud/how-cncf-is-growing-the-cloud-landscape-at-kubecon</a:t>
            </a:r>
            <a:r>
              <a:rPr lang="en" sz="1050">
                <a:solidFill>
                  <a:srgbClr val="14171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50">
              <a:solidFill>
                <a:srgbClr val="14171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4171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434343"/>
                </a:solidFill>
                <a:highlight>
                  <a:schemeClr val="lt1"/>
                </a:highlight>
              </a:rPr>
              <a:t>The CNCF ecosystem is large, diverse and continues to grow. CNCF would like to ensure cross-project interoperability and cross-cloud deployments of all cloud native technologies and show the daily status of builds and deployments on a status dashboard.</a:t>
            </a:r>
            <a:endParaRPr sz="900">
              <a:solidFill>
                <a:srgbClr val="14171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g4a5af559f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a5af559f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https://twitter.com/crosscloudci/status/973934053664657408</a:t>
            </a:r>
            <a:r>
              <a:rPr lang="en" sz="1050">
                <a:solidFill>
                  <a:srgbClr val="14171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297" name="Google Shape;297;g4a5af559f2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a5af559f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4a5af559f2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257175" y="1426842"/>
            <a:ext cx="521851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8" name="Google Shape;7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257175" y="1426842"/>
            <a:ext cx="5218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  <a:defRPr>
                <a:solidFill>
                  <a:srgbClr val="00206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1" name="Google Shape;111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57198" y="8717"/>
            <a:ext cx="7886700" cy="1202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  <a:defRPr>
                <a:solidFill>
                  <a:srgbClr val="00206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7" name="Google Shape;127;p22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8" name="Google Shape;128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3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5" name="Google Shape;135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Century Gothic"/>
              <a:buNone/>
              <a:defRPr b="1" i="0" sz="27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" name="Google Shape;37;p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4" name="Google Shape;54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Relationship Id="rId7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9" Type="http://schemas.openxmlformats.org/officeDocument/2006/relationships/image" Target="../media/image63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Relationship Id="rId7" Type="http://schemas.openxmlformats.org/officeDocument/2006/relationships/image" Target="../media/image60.png"/><Relationship Id="rId8" Type="http://schemas.openxmlformats.org/officeDocument/2006/relationships/image" Target="../media/image5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62.png"/><Relationship Id="rId9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65.png"/><Relationship Id="rId7" Type="http://schemas.openxmlformats.org/officeDocument/2006/relationships/image" Target="../media/image68.png"/><Relationship Id="rId8" Type="http://schemas.openxmlformats.org/officeDocument/2006/relationships/image" Target="../media/image74.png"/><Relationship Id="rId10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68.png"/><Relationship Id="rId7" Type="http://schemas.openxmlformats.org/officeDocument/2006/relationships/image" Target="../media/image74.png"/><Relationship Id="rId8" Type="http://schemas.openxmlformats.org/officeDocument/2006/relationships/image" Target="../media/image58.png"/><Relationship Id="rId10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Relationship Id="rId4" Type="http://schemas.openxmlformats.org/officeDocument/2006/relationships/hyperlink" Target="https://cncf.ci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4.png"/><Relationship Id="rId4" Type="http://schemas.openxmlformats.org/officeDocument/2006/relationships/hyperlink" Target="https://github.com/crosscloudci/cross-clou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4.png"/><Relationship Id="rId4" Type="http://schemas.openxmlformats.org/officeDocument/2006/relationships/hyperlink" Target="https://github.com/crosscloudci/cross-projec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Relationship Id="rId4" Type="http://schemas.openxmlformats.org/officeDocument/2006/relationships/image" Target="../media/image7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Relationship Id="rId4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Relationship Id="rId4" Type="http://schemas.openxmlformats.org/officeDocument/2006/relationships/hyperlink" Target="https://gitlab.staging.cncf.ci/kubernetes/kubernetes/pipelines/5013" TargetMode="External"/><Relationship Id="rId5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Relationship Id="rId4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Relationship Id="rId4" Type="http://schemas.openxmlformats.org/officeDocument/2006/relationships/image" Target="../media/image73.png"/><Relationship Id="rId5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jpg"/><Relationship Id="rId4" Type="http://schemas.openxmlformats.org/officeDocument/2006/relationships/hyperlink" Target="https://kccna18.sched.com/event/Greb" TargetMode="External"/><Relationship Id="rId5" Type="http://schemas.openxmlformats.org/officeDocument/2006/relationships/hyperlink" Target="https://kccna18.sched.com/venue/Tahoma+5+%40+TCC" TargetMode="External"/><Relationship Id="rId6" Type="http://schemas.openxmlformats.org/officeDocument/2006/relationships/hyperlink" Target="https://github.com/cncf/wg-ci" TargetMode="External"/><Relationship Id="rId7" Type="http://schemas.openxmlformats.org/officeDocument/2006/relationships/hyperlink" Target="https://zoom.u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Relationship Id="rId4" Type="http://schemas.openxmlformats.org/officeDocument/2006/relationships/hyperlink" Target="https://github.com/cncf/wg-ci" TargetMode="External"/><Relationship Id="rId5" Type="http://schemas.openxmlformats.org/officeDocument/2006/relationships/hyperlink" Target="https://lists.cncf.io/g/cncf-ci-public" TargetMode="External"/><Relationship Id="rId6" Type="http://schemas.openxmlformats.org/officeDocument/2006/relationships/hyperlink" Target="https://github.com/crosscloudci/crosscloudci/issue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jpg"/><Relationship Id="rId4" Type="http://schemas.openxmlformats.org/officeDocument/2006/relationships/image" Target="../media/image64.png"/><Relationship Id="rId5" Type="http://schemas.openxmlformats.org/officeDocument/2006/relationships/image" Target="../media/image76.png"/><Relationship Id="rId6" Type="http://schemas.openxmlformats.org/officeDocument/2006/relationships/image" Target="../media/image67.png"/><Relationship Id="rId7" Type="http://schemas.openxmlformats.org/officeDocument/2006/relationships/image" Target="../media/image7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jpg"/><Relationship Id="rId4" Type="http://schemas.openxmlformats.org/officeDocument/2006/relationships/hyperlink" Target="https://github.com/wavell" TargetMode="External"/><Relationship Id="rId9" Type="http://schemas.openxmlformats.org/officeDocument/2006/relationships/image" Target="../media/image77.jpg"/><Relationship Id="rId5" Type="http://schemas.openxmlformats.org/officeDocument/2006/relationships/hyperlink" Target="https://github.com/lixuna" TargetMode="External"/><Relationship Id="rId6" Type="http://schemas.openxmlformats.org/officeDocument/2006/relationships/hyperlink" Target="https://github.com/denverwilliams" TargetMode="External"/><Relationship Id="rId7" Type="http://schemas.openxmlformats.org/officeDocument/2006/relationships/hyperlink" Target="https://github.com/taylor" TargetMode="External"/><Relationship Id="rId8" Type="http://schemas.openxmlformats.org/officeDocument/2006/relationships/image" Target="../media/image8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jp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22" Type="http://schemas.openxmlformats.org/officeDocument/2006/relationships/image" Target="../media/image16.png"/><Relationship Id="rId21" Type="http://schemas.openxmlformats.org/officeDocument/2006/relationships/image" Target="../media/image30.png"/><Relationship Id="rId24" Type="http://schemas.openxmlformats.org/officeDocument/2006/relationships/image" Target="../media/image23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26" Type="http://schemas.openxmlformats.org/officeDocument/2006/relationships/image" Target="../media/image26.png"/><Relationship Id="rId25" Type="http://schemas.openxmlformats.org/officeDocument/2006/relationships/image" Target="../media/image32.png"/><Relationship Id="rId28" Type="http://schemas.openxmlformats.org/officeDocument/2006/relationships/image" Target="../media/image40.png"/><Relationship Id="rId27" Type="http://schemas.openxmlformats.org/officeDocument/2006/relationships/image" Target="../media/image31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29" Type="http://schemas.openxmlformats.org/officeDocument/2006/relationships/image" Target="../media/image28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Relationship Id="rId31" Type="http://schemas.openxmlformats.org/officeDocument/2006/relationships/image" Target="../media/image29.png"/><Relationship Id="rId30" Type="http://schemas.openxmlformats.org/officeDocument/2006/relationships/image" Target="../media/image43.png"/><Relationship Id="rId11" Type="http://schemas.openxmlformats.org/officeDocument/2006/relationships/image" Target="../media/image14.png"/><Relationship Id="rId33" Type="http://schemas.openxmlformats.org/officeDocument/2006/relationships/image" Target="../media/image34.png"/><Relationship Id="rId10" Type="http://schemas.openxmlformats.org/officeDocument/2006/relationships/image" Target="../media/image11.png"/><Relationship Id="rId32" Type="http://schemas.openxmlformats.org/officeDocument/2006/relationships/image" Target="../media/image39.png"/><Relationship Id="rId13" Type="http://schemas.openxmlformats.org/officeDocument/2006/relationships/image" Target="../media/image19.png"/><Relationship Id="rId35" Type="http://schemas.openxmlformats.org/officeDocument/2006/relationships/image" Target="../media/image38.png"/><Relationship Id="rId12" Type="http://schemas.openxmlformats.org/officeDocument/2006/relationships/image" Target="../media/image8.png"/><Relationship Id="rId34" Type="http://schemas.openxmlformats.org/officeDocument/2006/relationships/image" Target="../media/image36.png"/><Relationship Id="rId15" Type="http://schemas.openxmlformats.org/officeDocument/2006/relationships/image" Target="../media/image37.png"/><Relationship Id="rId14" Type="http://schemas.openxmlformats.org/officeDocument/2006/relationships/image" Target="../media/image27.png"/><Relationship Id="rId17" Type="http://schemas.openxmlformats.org/officeDocument/2006/relationships/image" Target="../media/image20.png"/><Relationship Id="rId16" Type="http://schemas.openxmlformats.org/officeDocument/2006/relationships/image" Target="../media/image81.png"/><Relationship Id="rId19" Type="http://schemas.openxmlformats.org/officeDocument/2006/relationships/image" Target="../media/image22.png"/><Relationship Id="rId1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8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52.png"/><Relationship Id="rId5" Type="http://schemas.openxmlformats.org/officeDocument/2006/relationships/image" Target="../media/image8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Relationship Id="rId9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35.png"/><Relationship Id="rId7" Type="http://schemas.openxmlformats.org/officeDocument/2006/relationships/image" Target="../media/image55.png"/><Relationship Id="rId8" Type="http://schemas.openxmlformats.org/officeDocument/2006/relationships/image" Target="../media/image42.png"/><Relationship Id="rId11" Type="http://schemas.openxmlformats.org/officeDocument/2006/relationships/image" Target="../media/image53.png"/><Relationship Id="rId10" Type="http://schemas.openxmlformats.org/officeDocument/2006/relationships/image" Target="../media/image45.png"/><Relationship Id="rId13" Type="http://schemas.openxmlformats.org/officeDocument/2006/relationships/image" Target="../media/image44.png"/><Relationship Id="rId12" Type="http://schemas.openxmlformats.org/officeDocument/2006/relationships/image" Target="../media/image41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ctrTitle"/>
          </p:nvPr>
        </p:nvSpPr>
        <p:spPr>
          <a:xfrm>
            <a:off x="257175" y="1350650"/>
            <a:ext cx="6089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 sz="4000"/>
              <a:t>CNCF Cross-cloud CI</a:t>
            </a:r>
            <a:br>
              <a:rPr lang="en" sz="4200"/>
            </a:br>
            <a:r>
              <a:rPr lang="en" sz="3000"/>
              <a:t>Project Intro</a:t>
            </a:r>
            <a:endParaRPr sz="3000"/>
          </a:p>
        </p:txBody>
      </p:sp>
      <p:sp>
        <p:nvSpPr>
          <p:cNvPr id="158" name="Google Shape;158;p27"/>
          <p:cNvSpPr txBox="1"/>
          <p:nvPr/>
        </p:nvSpPr>
        <p:spPr>
          <a:xfrm>
            <a:off x="485775" y="2756200"/>
            <a:ext cx="57366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Taylor Carpenter &amp; Denver Williams, Vulk.coop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3000">
                <a:solidFill>
                  <a:srgbClr val="275187"/>
                </a:solidFill>
              </a:rPr>
              <a:t>CNCF CI Platform started </a:t>
            </a:r>
            <a:r>
              <a:rPr i="0" lang="en" sz="3000" u="none" cap="none" strike="noStrike">
                <a:solidFill>
                  <a:srgbClr val="275187"/>
                </a:solidFill>
              </a:rPr>
              <a:t>(</a:t>
            </a:r>
            <a:r>
              <a:rPr lang="en" sz="3000">
                <a:solidFill>
                  <a:srgbClr val="275187"/>
                </a:solidFill>
              </a:rPr>
              <a:t>Feb 28, 2017</a:t>
            </a:r>
            <a:r>
              <a:rPr i="0" lang="en" sz="3000" u="none" cap="none" strike="noStrike">
                <a:solidFill>
                  <a:srgbClr val="275187"/>
                </a:solidFill>
              </a:rPr>
              <a:t>)</a:t>
            </a:r>
            <a:endParaRPr i="0" sz="3000" u="none" cap="none" strike="noStrike">
              <a:solidFill>
                <a:srgbClr val="275187"/>
              </a:solidFill>
            </a:endParaRPr>
          </a:p>
        </p:txBody>
      </p:sp>
      <p:sp>
        <p:nvSpPr>
          <p:cNvPr id="337" name="Google Shape;337;p36"/>
          <p:cNvSpPr txBox="1"/>
          <p:nvPr>
            <p:ph idx="4294967295" type="body"/>
          </p:nvPr>
        </p:nvSpPr>
        <p:spPr>
          <a:xfrm>
            <a:off x="4033781" y="974231"/>
            <a:ext cx="4886700" cy="18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215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 1st, 2017: CNCF CI Goals posted to mailing list</a:t>
            </a:r>
            <a:endParaRPr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5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 28, 2017: CI Platform started</a:t>
            </a: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400">
              <a:solidFill>
                <a:schemeClr val="dk2"/>
              </a:solidFill>
            </a:endParaRPr>
          </a:p>
        </p:txBody>
      </p:sp>
      <p:cxnSp>
        <p:nvCxnSpPr>
          <p:cNvPr id="338" name="Google Shape;338;p36"/>
          <p:cNvCxnSpPr/>
          <p:nvPr/>
        </p:nvCxnSpPr>
        <p:spPr>
          <a:xfrm>
            <a:off x="944545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FBB03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36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fmla="val 50000" name="adj"/>
            </a:avLst>
          </a:prstGeom>
          <a:solidFill>
            <a:srgbClr val="C0D3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36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63" y="4155563"/>
            <a:ext cx="548701" cy="54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71" y="974230"/>
            <a:ext cx="1856637" cy="18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/>
          <p:nvPr/>
        </p:nvSpPr>
        <p:spPr>
          <a:xfrm>
            <a:off x="4681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 28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523175" y="29153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started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3000">
                <a:solidFill>
                  <a:srgbClr val="275187"/>
                </a:solidFill>
              </a:rPr>
              <a:t>CI Dashboard Greenlight</a:t>
            </a:r>
            <a:r>
              <a:rPr i="0" lang="en" sz="3000" u="none" cap="none" strike="noStrike">
                <a:solidFill>
                  <a:srgbClr val="275187"/>
                </a:solidFill>
              </a:rPr>
              <a:t> (</a:t>
            </a:r>
            <a:r>
              <a:rPr lang="en" sz="3000">
                <a:solidFill>
                  <a:srgbClr val="275187"/>
                </a:solidFill>
              </a:rPr>
              <a:t>Sept 22nd, 2017</a:t>
            </a:r>
            <a:r>
              <a:rPr i="0" lang="en" sz="3000" u="none" cap="none" strike="noStrike">
                <a:solidFill>
                  <a:srgbClr val="275187"/>
                </a:solidFill>
              </a:rPr>
              <a:t>)</a:t>
            </a:r>
            <a:endParaRPr i="0" sz="3000" u="none" cap="none" strike="noStrike">
              <a:solidFill>
                <a:srgbClr val="275187"/>
              </a:solidFill>
            </a:endParaRPr>
          </a:p>
        </p:txBody>
      </p:sp>
      <p:sp>
        <p:nvSpPr>
          <p:cNvPr id="359" name="Google Shape;359;p37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fmla="val 50000" name="adj"/>
            </a:avLst>
          </a:prstGeom>
          <a:solidFill>
            <a:srgbClr val="C0D3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4" name="Google Shape;364;p37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600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37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6" name="Google Shape;366;p37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5B8C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37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8" name="Google Shape;368;p37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89B4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37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37"/>
          <p:cNvSpPr txBox="1"/>
          <p:nvPr/>
        </p:nvSpPr>
        <p:spPr>
          <a:xfrm>
            <a:off x="1536075" y="2908025"/>
            <a:ext cx="8250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1st demo of CI Platform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37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37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37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4" name="Google Shape;374;p37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37"/>
          <p:cNvSpPr txBox="1"/>
          <p:nvPr/>
        </p:nvSpPr>
        <p:spPr>
          <a:xfrm>
            <a:off x="4681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 28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37"/>
          <p:cNvSpPr txBox="1"/>
          <p:nvPr/>
        </p:nvSpPr>
        <p:spPr>
          <a:xfrm>
            <a:off x="1425725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June 27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37"/>
          <p:cNvSpPr txBox="1"/>
          <p:nvPr/>
        </p:nvSpPr>
        <p:spPr>
          <a:xfrm>
            <a:off x="2453050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 13 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p37"/>
          <p:cNvSpPr txBox="1"/>
          <p:nvPr/>
        </p:nvSpPr>
        <p:spPr>
          <a:xfrm>
            <a:off x="34835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Sept 22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Google Shape;379;p37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523175" y="29153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started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2524800" y="28991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v.1.0.0 Release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3538675" y="290812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Greenlight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363" y="4231550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438" y="4244615"/>
            <a:ext cx="454525" cy="41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375" y="4227125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25" y="4184457"/>
            <a:ext cx="548701" cy="54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531" y="1074187"/>
            <a:ext cx="1376325" cy="13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 txBox="1"/>
          <p:nvPr>
            <p:ph idx="4294967295" type="body"/>
          </p:nvPr>
        </p:nvSpPr>
        <p:spPr>
          <a:xfrm>
            <a:off x="4029550" y="974225"/>
            <a:ext cx="48906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1016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Greenlight to start implementation of CI Dashboard </a:t>
            </a:r>
            <a:endParaRPr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Granted during Open Source Summit in Los Angeles</a:t>
            </a: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0" sz="16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Google Shape;38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3000">
                <a:solidFill>
                  <a:srgbClr val="275187"/>
                </a:solidFill>
              </a:rPr>
              <a:t>Cncf.ci v1.0.0 Release </a:t>
            </a:r>
            <a:r>
              <a:rPr i="0" lang="en" sz="3000" u="none" cap="none" strike="noStrike">
                <a:solidFill>
                  <a:srgbClr val="275187"/>
                </a:solidFill>
              </a:rPr>
              <a:t>(</a:t>
            </a:r>
            <a:r>
              <a:rPr lang="en" sz="3000">
                <a:solidFill>
                  <a:srgbClr val="275187"/>
                </a:solidFill>
              </a:rPr>
              <a:t>Jan 26th, 2018</a:t>
            </a:r>
            <a:r>
              <a:rPr i="0" lang="en" sz="3000" u="none" cap="none" strike="noStrike">
                <a:solidFill>
                  <a:srgbClr val="275187"/>
                </a:solidFill>
              </a:rPr>
              <a:t>)</a:t>
            </a:r>
            <a:endParaRPr i="0" sz="3000" u="none" cap="none" strike="noStrike">
              <a:solidFill>
                <a:srgbClr val="275187"/>
              </a:solidFill>
            </a:endParaRPr>
          </a:p>
        </p:txBody>
      </p:sp>
      <p:sp>
        <p:nvSpPr>
          <p:cNvPr id="395" name="Google Shape;395;p38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fmla="val 50000" name="adj"/>
            </a:avLst>
          </a:prstGeom>
          <a:solidFill>
            <a:srgbClr val="C0D3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38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99" name="Google Shape;399;p38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38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4553475" y="2915375"/>
            <a:ext cx="779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v1.0.0 Release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600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38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4" name="Google Shape;404;p38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5B8C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" name="Google Shape;405;p38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6" name="Google Shape;406;p38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89B4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7" name="Google Shape;407;p38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1536075" y="2908025"/>
            <a:ext cx="8250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1st demo of CI Platform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38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38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38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2" name="Google Shape;412;p38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3" name="Google Shape;413;p38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38"/>
          <p:cNvSpPr txBox="1"/>
          <p:nvPr/>
        </p:nvSpPr>
        <p:spPr>
          <a:xfrm>
            <a:off x="4681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 28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Google Shape;415;p38"/>
          <p:cNvSpPr txBox="1"/>
          <p:nvPr/>
        </p:nvSpPr>
        <p:spPr>
          <a:xfrm>
            <a:off x="1425725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June 27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2453050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 13 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34835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Sept 22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Google Shape;418;p38"/>
          <p:cNvSpPr txBox="1"/>
          <p:nvPr/>
        </p:nvSpPr>
        <p:spPr>
          <a:xfrm>
            <a:off x="4412525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Jan 26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Google Shape;419;p38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523175" y="29153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started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2524800" y="28991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v.1.0.0 Release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3538675" y="290812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Greenlight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1375" y="4238775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63" y="4231550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438" y="4244615"/>
            <a:ext cx="454525" cy="41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3375" y="4227125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325" y="4184457"/>
            <a:ext cx="548701" cy="54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254" y="1018917"/>
            <a:ext cx="1533413" cy="153341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8"/>
          <p:cNvSpPr txBox="1"/>
          <p:nvPr>
            <p:ph idx="4294967295" type="body"/>
          </p:nvPr>
        </p:nvSpPr>
        <p:spPr>
          <a:xfrm>
            <a:off x="4029550" y="974225"/>
            <a:ext cx="48906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1016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Cncf.ci v1.0.0 released to production</a:t>
            </a:r>
            <a:endParaRPr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Included the Dashboard, Status API server, 4 active projects and 5 active clouds</a:t>
            </a:r>
            <a:endParaRPr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Projects: K8s, Prometheus, CoreDNS, Linkerd</a:t>
            </a:r>
            <a:endParaRPr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Clouds: AWS, Azure, GCE, GKE, Packet</a:t>
            </a: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0" sz="16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/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3000">
                <a:solidFill>
                  <a:srgbClr val="275187"/>
                </a:solidFill>
              </a:rPr>
              <a:t>Cncf.ci v1.1+ Releases (March, 2018)</a:t>
            </a:r>
            <a:endParaRPr i="0" sz="3000" u="none" cap="none" strike="noStrike">
              <a:solidFill>
                <a:srgbClr val="275187"/>
              </a:solidFill>
            </a:endParaRPr>
          </a:p>
        </p:txBody>
      </p:sp>
      <p:sp>
        <p:nvSpPr>
          <p:cNvPr id="436" name="Google Shape;436;p39"/>
          <p:cNvSpPr txBox="1"/>
          <p:nvPr>
            <p:ph idx="4294967295" type="body"/>
          </p:nvPr>
        </p:nvSpPr>
        <p:spPr>
          <a:xfrm>
            <a:off x="4362206" y="764419"/>
            <a:ext cx="4557900" cy="17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107950" lvl="0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" sz="15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Cncf.ci v1.1.0 released</a:t>
            </a:r>
            <a:endParaRPr sz="15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" sz="15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Added Fluentd and IBM Cloud</a:t>
            </a:r>
            <a:endParaRPr sz="15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7950" lvl="0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" sz="15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Cncf.ci v1.2.0 released</a:t>
            </a:r>
            <a:endParaRPr sz="15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" sz="15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Added ONAP SO project </a:t>
            </a:r>
            <a:endParaRPr sz="15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7950" lvl="0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" sz="15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Cncf.ci v1.3.0 released</a:t>
            </a:r>
            <a:endParaRPr sz="15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Century Gothic"/>
              <a:buChar char="•"/>
            </a:pPr>
            <a:r>
              <a:rPr lang="en" sz="15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Added OpenStack</a:t>
            </a:r>
            <a:br>
              <a:rPr lang="en" sz="15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0" sz="15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Google Shape;437;p39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fmla="val 50000" name="adj"/>
            </a:avLst>
          </a:prstGeom>
          <a:solidFill>
            <a:srgbClr val="C0D3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Google Shape;438;p39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Google Shape;439;p39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0" name="Google Shape;440;p39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1" name="Google Shape;441;p39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4553475" y="2915375"/>
            <a:ext cx="779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v1.0.0 Release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3" name="Google Shape;443;p39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600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39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5" name="Google Shape;445;p39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39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5545350" y="2853075"/>
            <a:ext cx="779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v1.1.+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Releases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8" name="Google Shape;448;p39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5B8C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9" name="Google Shape;449;p39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50" name="Google Shape;450;p39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89B4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1" name="Google Shape;451;p39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2" name="Google Shape;452;p39"/>
          <p:cNvSpPr txBox="1"/>
          <p:nvPr/>
        </p:nvSpPr>
        <p:spPr>
          <a:xfrm>
            <a:off x="1536075" y="2908025"/>
            <a:ext cx="8250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1st demo of CI Platform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3" name="Google Shape;453;p39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4" name="Google Shape;454;p39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5" name="Google Shape;455;p39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4681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 28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Google Shape;460;p39"/>
          <p:cNvSpPr txBox="1"/>
          <p:nvPr/>
        </p:nvSpPr>
        <p:spPr>
          <a:xfrm>
            <a:off x="1425725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June 27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1" name="Google Shape;461;p39"/>
          <p:cNvSpPr txBox="1"/>
          <p:nvPr/>
        </p:nvSpPr>
        <p:spPr>
          <a:xfrm>
            <a:off x="2453050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 13 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" name="Google Shape;462;p39"/>
          <p:cNvSpPr txBox="1"/>
          <p:nvPr/>
        </p:nvSpPr>
        <p:spPr>
          <a:xfrm>
            <a:off x="34835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Sept 22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3" name="Google Shape;463;p39"/>
          <p:cNvSpPr txBox="1"/>
          <p:nvPr/>
        </p:nvSpPr>
        <p:spPr>
          <a:xfrm>
            <a:off x="4412525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Jan 26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Google Shape;464;p39"/>
          <p:cNvSpPr txBox="1"/>
          <p:nvPr/>
        </p:nvSpPr>
        <p:spPr>
          <a:xfrm>
            <a:off x="546662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 20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39"/>
          <p:cNvSpPr txBox="1"/>
          <p:nvPr/>
        </p:nvSpPr>
        <p:spPr>
          <a:xfrm>
            <a:off x="523175" y="29153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started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39"/>
          <p:cNvSpPr txBox="1"/>
          <p:nvPr/>
        </p:nvSpPr>
        <p:spPr>
          <a:xfrm>
            <a:off x="2524800" y="28991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v.1.0.0 Release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9"/>
          <p:cNvSpPr txBox="1"/>
          <p:nvPr/>
        </p:nvSpPr>
        <p:spPr>
          <a:xfrm>
            <a:off x="3538675" y="290812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Greenlight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1375" y="4238775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63" y="4231550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438" y="4244615"/>
            <a:ext cx="454525" cy="41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3375" y="4227125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325" y="4184457"/>
            <a:ext cx="548701" cy="54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8475" y="4257575"/>
            <a:ext cx="454525" cy="39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5269" y="1163164"/>
            <a:ext cx="3035512" cy="116850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0"/>
          <p:cNvSpPr txBox="1"/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3000">
                <a:solidFill>
                  <a:srgbClr val="275187"/>
                </a:solidFill>
              </a:rPr>
              <a:t>Cncf.ci v1.5.0 Release (Sept 7, 2018)</a:t>
            </a:r>
            <a:endParaRPr sz="3000">
              <a:solidFill>
                <a:srgbClr val="275187"/>
              </a:solidFill>
            </a:endParaRPr>
          </a:p>
        </p:txBody>
      </p:sp>
      <p:sp>
        <p:nvSpPr>
          <p:cNvPr id="482" name="Google Shape;482;p40"/>
          <p:cNvSpPr txBox="1"/>
          <p:nvPr>
            <p:ph idx="4294967295" type="body"/>
          </p:nvPr>
        </p:nvSpPr>
        <p:spPr>
          <a:xfrm>
            <a:off x="4029550" y="974225"/>
            <a:ext cx="48906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1016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Cncf.ci v1.5.0 released to production</a:t>
            </a:r>
            <a:endParaRPr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Added Envoy to projects</a:t>
            </a: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0" sz="16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3" name="Google Shape;4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30" y="901491"/>
            <a:ext cx="1864781" cy="181649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0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85" name="Google Shape;485;p40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C2645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40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7" name="Google Shape;487;p40"/>
          <p:cNvSpPr txBox="1"/>
          <p:nvPr/>
        </p:nvSpPr>
        <p:spPr>
          <a:xfrm>
            <a:off x="6462125" y="2853075"/>
            <a:ext cx="857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v1.5.0 Release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40"/>
          <p:cNvSpPr txBox="1"/>
          <p:nvPr/>
        </p:nvSpPr>
        <p:spPr>
          <a:xfrm>
            <a:off x="645422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 7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90" name="Google Shape;490;p40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1" name="Google Shape;491;p40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4553475" y="2915375"/>
            <a:ext cx="779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v1.0.0 Release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93" name="Google Shape;493;p40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600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40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95" name="Google Shape;495;p40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40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7" name="Google Shape;497;p40"/>
          <p:cNvSpPr txBox="1"/>
          <p:nvPr/>
        </p:nvSpPr>
        <p:spPr>
          <a:xfrm>
            <a:off x="5545350" y="2853075"/>
            <a:ext cx="779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v1.1.+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Releases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98" name="Google Shape;498;p40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5B8C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9" name="Google Shape;499;p40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00" name="Google Shape;500;p40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89B4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1" name="Google Shape;501;p40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>
            <a:off x="1536075" y="2908025"/>
            <a:ext cx="8250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1st demo of CI Platform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Google Shape;503;p40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Google Shape;504;p40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40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40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40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8" name="Google Shape;508;p40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4681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 28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0" name="Google Shape;510;p40"/>
          <p:cNvSpPr txBox="1"/>
          <p:nvPr/>
        </p:nvSpPr>
        <p:spPr>
          <a:xfrm>
            <a:off x="1425725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June 27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2453050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 13 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34835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Sept 22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40"/>
          <p:cNvSpPr txBox="1"/>
          <p:nvPr/>
        </p:nvSpPr>
        <p:spPr>
          <a:xfrm>
            <a:off x="4412525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Jan 26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4" name="Google Shape;514;p40"/>
          <p:cNvSpPr txBox="1"/>
          <p:nvPr/>
        </p:nvSpPr>
        <p:spPr>
          <a:xfrm>
            <a:off x="546662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 20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p40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6" name="Google Shape;516;p40"/>
          <p:cNvSpPr txBox="1"/>
          <p:nvPr/>
        </p:nvSpPr>
        <p:spPr>
          <a:xfrm>
            <a:off x="523175" y="29153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started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7" name="Google Shape;517;p40"/>
          <p:cNvSpPr txBox="1"/>
          <p:nvPr/>
        </p:nvSpPr>
        <p:spPr>
          <a:xfrm>
            <a:off x="2524800" y="28991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v.1.0.0 Release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0"/>
          <p:cNvSpPr txBox="1"/>
          <p:nvPr/>
        </p:nvSpPr>
        <p:spPr>
          <a:xfrm>
            <a:off x="3538675" y="290812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Greenlight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9" name="Google Shape;51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1375" y="4238775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363" y="4231550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3438" y="4244615"/>
            <a:ext cx="454525" cy="41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3375" y="4227125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325" y="4184457"/>
            <a:ext cx="548701" cy="54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8475" y="4257575"/>
            <a:ext cx="454525" cy="393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99425" y="4176320"/>
            <a:ext cx="548700" cy="53447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0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fmla="val 50000" name="adj"/>
            </a:avLst>
          </a:prstGeom>
          <a:solidFill>
            <a:srgbClr val="C0D3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41"/>
          <p:cNvCxnSpPr/>
          <p:nvPr/>
        </p:nvCxnSpPr>
        <p:spPr>
          <a:xfrm>
            <a:off x="7908874" y="3495007"/>
            <a:ext cx="0" cy="480900"/>
          </a:xfrm>
          <a:prstGeom prst="straightConnector1">
            <a:avLst/>
          </a:prstGeom>
          <a:noFill/>
          <a:ln cap="flat" cmpd="sng" w="25400">
            <a:solidFill>
              <a:srgbClr val="EA933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p41"/>
          <p:cNvSpPr/>
          <p:nvPr/>
        </p:nvSpPr>
        <p:spPr>
          <a:xfrm>
            <a:off x="7500938" y="2863559"/>
            <a:ext cx="779100" cy="779100"/>
          </a:xfrm>
          <a:prstGeom prst="ellipse">
            <a:avLst/>
          </a:prstGeom>
          <a:solidFill>
            <a:srgbClr val="EA93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Google Shape;534;p41"/>
          <p:cNvSpPr txBox="1"/>
          <p:nvPr>
            <p:ph type="title"/>
          </p:nvPr>
        </p:nvSpPr>
        <p:spPr>
          <a:xfrm>
            <a:off x="257175" y="321389"/>
            <a:ext cx="8629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3000">
                <a:solidFill>
                  <a:srgbClr val="275187"/>
                </a:solidFill>
              </a:rPr>
              <a:t>Cncf.ci v1.6.0 Release (Oct 31, 2018)</a:t>
            </a:r>
            <a:endParaRPr sz="3000">
              <a:solidFill>
                <a:srgbClr val="275187"/>
              </a:solidFill>
            </a:endParaRPr>
          </a:p>
        </p:txBody>
      </p:sp>
      <p:sp>
        <p:nvSpPr>
          <p:cNvPr id="535" name="Google Shape;535;p41"/>
          <p:cNvSpPr/>
          <p:nvPr/>
        </p:nvSpPr>
        <p:spPr>
          <a:xfrm rot="5400000">
            <a:off x="8426084" y="3839313"/>
            <a:ext cx="339600" cy="292800"/>
          </a:xfrm>
          <a:prstGeom prst="triangle">
            <a:avLst>
              <a:gd fmla="val 50000" name="adj"/>
            </a:avLst>
          </a:prstGeom>
          <a:solidFill>
            <a:srgbClr val="C0D32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6" name="Google Shape;536;p41"/>
          <p:cNvSpPr/>
          <p:nvPr/>
        </p:nvSpPr>
        <p:spPr>
          <a:xfrm>
            <a:off x="7451617" y="3816262"/>
            <a:ext cx="1002300" cy="339300"/>
          </a:xfrm>
          <a:prstGeom prst="rect">
            <a:avLst/>
          </a:prstGeom>
          <a:solidFill>
            <a:srgbClr val="EA93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7" name="Google Shape;537;p41"/>
          <p:cNvSpPr txBox="1"/>
          <p:nvPr/>
        </p:nvSpPr>
        <p:spPr>
          <a:xfrm>
            <a:off x="7594975" y="3842000"/>
            <a:ext cx="69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Oct 31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38" name="Google Shape;538;p41"/>
          <p:cNvCxnSpPr/>
          <p:nvPr/>
        </p:nvCxnSpPr>
        <p:spPr>
          <a:xfrm>
            <a:off x="6899885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C2645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41"/>
          <p:cNvSpPr/>
          <p:nvPr/>
        </p:nvSpPr>
        <p:spPr>
          <a:xfrm>
            <a:off x="6509342" y="2873045"/>
            <a:ext cx="779100" cy="779100"/>
          </a:xfrm>
          <a:prstGeom prst="ellipse">
            <a:avLst/>
          </a:prstGeom>
          <a:solidFill>
            <a:srgbClr val="C26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41"/>
          <p:cNvSpPr txBox="1"/>
          <p:nvPr/>
        </p:nvSpPr>
        <p:spPr>
          <a:xfrm>
            <a:off x="6462125" y="2853075"/>
            <a:ext cx="857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v1.5.0 Release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1" name="Google Shape;541;p41"/>
          <p:cNvSpPr/>
          <p:nvPr/>
        </p:nvSpPr>
        <p:spPr>
          <a:xfrm>
            <a:off x="6449193" y="3816262"/>
            <a:ext cx="1002300" cy="339300"/>
          </a:xfrm>
          <a:prstGeom prst="rect">
            <a:avLst/>
          </a:prstGeom>
          <a:solidFill>
            <a:srgbClr val="C264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41"/>
          <p:cNvSpPr txBox="1"/>
          <p:nvPr/>
        </p:nvSpPr>
        <p:spPr>
          <a:xfrm>
            <a:off x="645422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entury Gothic"/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 7</a:t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43" name="Google Shape;543;p41"/>
          <p:cNvCxnSpPr/>
          <p:nvPr/>
        </p:nvCxnSpPr>
        <p:spPr>
          <a:xfrm>
            <a:off x="4944173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4" name="Google Shape;544;p41"/>
          <p:cNvSpPr/>
          <p:nvPr/>
        </p:nvSpPr>
        <p:spPr>
          <a:xfrm>
            <a:off x="4553630" y="2873045"/>
            <a:ext cx="779100" cy="779100"/>
          </a:xfrm>
          <a:prstGeom prst="ellipse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Google Shape;545;p41"/>
          <p:cNvSpPr txBox="1"/>
          <p:nvPr/>
        </p:nvSpPr>
        <p:spPr>
          <a:xfrm>
            <a:off x="4553475" y="2915375"/>
            <a:ext cx="7791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v1.0.0 Release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46" name="Google Shape;546;p41"/>
          <p:cNvCxnSpPr/>
          <p:nvPr/>
        </p:nvCxnSpPr>
        <p:spPr>
          <a:xfrm>
            <a:off x="3941541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600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41"/>
          <p:cNvSpPr/>
          <p:nvPr/>
        </p:nvSpPr>
        <p:spPr>
          <a:xfrm>
            <a:off x="3550998" y="2873045"/>
            <a:ext cx="779100" cy="779100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48" name="Google Shape;548;p41"/>
          <p:cNvCxnSpPr/>
          <p:nvPr/>
        </p:nvCxnSpPr>
        <p:spPr>
          <a:xfrm>
            <a:off x="5953162" y="3495007"/>
            <a:ext cx="0" cy="480900"/>
          </a:xfrm>
          <a:prstGeom prst="straightConnector1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Google Shape;549;p41"/>
          <p:cNvSpPr/>
          <p:nvPr/>
        </p:nvSpPr>
        <p:spPr>
          <a:xfrm>
            <a:off x="5545226" y="2863559"/>
            <a:ext cx="779100" cy="779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0" name="Google Shape;550;p41"/>
          <p:cNvSpPr txBox="1"/>
          <p:nvPr/>
        </p:nvSpPr>
        <p:spPr>
          <a:xfrm>
            <a:off x="5545350" y="2853075"/>
            <a:ext cx="779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v1.1.+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Releases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51" name="Google Shape;551;p41"/>
          <p:cNvCxnSpPr/>
          <p:nvPr/>
        </p:nvCxnSpPr>
        <p:spPr>
          <a:xfrm>
            <a:off x="2929258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65B8C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41"/>
          <p:cNvSpPr/>
          <p:nvPr/>
        </p:nvSpPr>
        <p:spPr>
          <a:xfrm>
            <a:off x="2538715" y="2873045"/>
            <a:ext cx="779100" cy="779100"/>
          </a:xfrm>
          <a:prstGeom prst="ellipse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53" name="Google Shape;553;p41"/>
          <p:cNvCxnSpPr/>
          <p:nvPr/>
        </p:nvCxnSpPr>
        <p:spPr>
          <a:xfrm>
            <a:off x="1926626" y="3448693"/>
            <a:ext cx="0" cy="690600"/>
          </a:xfrm>
          <a:prstGeom prst="straightConnector1">
            <a:avLst/>
          </a:prstGeom>
          <a:noFill/>
          <a:ln cap="flat" cmpd="sng" w="25400">
            <a:solidFill>
              <a:srgbClr val="89B44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4" name="Google Shape;554;p41"/>
          <p:cNvSpPr/>
          <p:nvPr/>
        </p:nvSpPr>
        <p:spPr>
          <a:xfrm>
            <a:off x="1536083" y="2873045"/>
            <a:ext cx="779100" cy="779100"/>
          </a:xfrm>
          <a:prstGeom prst="ellipse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5" name="Google Shape;555;p41"/>
          <p:cNvSpPr txBox="1"/>
          <p:nvPr/>
        </p:nvSpPr>
        <p:spPr>
          <a:xfrm>
            <a:off x="1536075" y="2908025"/>
            <a:ext cx="825000" cy="6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1st demo of CI Platform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6" name="Google Shape;556;p41"/>
          <p:cNvSpPr/>
          <p:nvPr/>
        </p:nvSpPr>
        <p:spPr>
          <a:xfrm>
            <a:off x="448071" y="3816262"/>
            <a:ext cx="1002300" cy="339300"/>
          </a:xfrm>
          <a:prstGeom prst="rect">
            <a:avLst/>
          </a:prstGeom>
          <a:solidFill>
            <a:srgbClr val="FCB13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1450495" y="3816262"/>
            <a:ext cx="1002300" cy="339300"/>
          </a:xfrm>
          <a:prstGeom prst="rect">
            <a:avLst/>
          </a:prstGeom>
          <a:solidFill>
            <a:srgbClr val="89B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8" name="Google Shape;558;p41"/>
          <p:cNvSpPr/>
          <p:nvPr/>
        </p:nvSpPr>
        <p:spPr>
          <a:xfrm>
            <a:off x="2446208" y="3816262"/>
            <a:ext cx="1002300" cy="339300"/>
          </a:xfrm>
          <a:prstGeom prst="rect">
            <a:avLst/>
          </a:prstGeom>
          <a:solidFill>
            <a:srgbClr val="65B8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9" name="Google Shape;559;p41"/>
          <p:cNvSpPr/>
          <p:nvPr/>
        </p:nvSpPr>
        <p:spPr>
          <a:xfrm>
            <a:off x="3448632" y="3816262"/>
            <a:ext cx="1002300" cy="339300"/>
          </a:xfrm>
          <a:prstGeom prst="rect">
            <a:avLst/>
          </a:prstGeom>
          <a:solidFill>
            <a:srgbClr val="6C18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0" name="Google Shape;560;p41"/>
          <p:cNvSpPr/>
          <p:nvPr/>
        </p:nvSpPr>
        <p:spPr>
          <a:xfrm>
            <a:off x="4451056" y="3816262"/>
            <a:ext cx="1002300" cy="3393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1" name="Google Shape;561;p41"/>
          <p:cNvSpPr/>
          <p:nvPr/>
        </p:nvSpPr>
        <p:spPr>
          <a:xfrm>
            <a:off x="5453480" y="3816262"/>
            <a:ext cx="1002300" cy="3393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2" name="Google Shape;562;p41"/>
          <p:cNvSpPr txBox="1"/>
          <p:nvPr/>
        </p:nvSpPr>
        <p:spPr>
          <a:xfrm>
            <a:off x="4681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 28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3" name="Google Shape;563;p41"/>
          <p:cNvSpPr txBox="1"/>
          <p:nvPr/>
        </p:nvSpPr>
        <p:spPr>
          <a:xfrm>
            <a:off x="1425725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June 27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4" name="Google Shape;564;p41"/>
          <p:cNvSpPr txBox="1"/>
          <p:nvPr/>
        </p:nvSpPr>
        <p:spPr>
          <a:xfrm>
            <a:off x="2453050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Aug 13 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41"/>
          <p:cNvSpPr txBox="1"/>
          <p:nvPr/>
        </p:nvSpPr>
        <p:spPr>
          <a:xfrm>
            <a:off x="348357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Sept 22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6" name="Google Shape;566;p41"/>
          <p:cNvSpPr txBox="1"/>
          <p:nvPr/>
        </p:nvSpPr>
        <p:spPr>
          <a:xfrm>
            <a:off x="4412525" y="3842000"/>
            <a:ext cx="10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Jan 26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7" name="Google Shape;567;p41"/>
          <p:cNvSpPr txBox="1"/>
          <p:nvPr/>
        </p:nvSpPr>
        <p:spPr>
          <a:xfrm>
            <a:off x="5466625" y="3842000"/>
            <a:ext cx="95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 20</a:t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41"/>
          <p:cNvSpPr/>
          <p:nvPr/>
        </p:nvSpPr>
        <p:spPr>
          <a:xfrm>
            <a:off x="554002" y="2873045"/>
            <a:ext cx="779100" cy="779100"/>
          </a:xfrm>
          <a:prstGeom prst="ellipse">
            <a:avLst/>
          </a:prstGeom>
          <a:solidFill>
            <a:srgbClr val="FBB0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9" name="Google Shape;569;p41"/>
          <p:cNvSpPr txBox="1"/>
          <p:nvPr/>
        </p:nvSpPr>
        <p:spPr>
          <a:xfrm>
            <a:off x="523175" y="29153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started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41"/>
          <p:cNvSpPr txBox="1"/>
          <p:nvPr/>
        </p:nvSpPr>
        <p:spPr>
          <a:xfrm>
            <a:off x="2524800" y="289917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CI Platform v.1.0.0 Release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1"/>
          <p:cNvSpPr txBox="1"/>
          <p:nvPr/>
        </p:nvSpPr>
        <p:spPr>
          <a:xfrm>
            <a:off x="3538675" y="2908125"/>
            <a:ext cx="825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Greenlight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1375" y="4238775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63" y="4231550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438" y="4244615"/>
            <a:ext cx="454525" cy="41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3375" y="4227125"/>
            <a:ext cx="454525" cy="4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325" y="4184457"/>
            <a:ext cx="548701" cy="548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8475" y="4257575"/>
            <a:ext cx="454525" cy="393619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1"/>
          <p:cNvSpPr txBox="1"/>
          <p:nvPr/>
        </p:nvSpPr>
        <p:spPr>
          <a:xfrm>
            <a:off x="7457431" y="2824594"/>
            <a:ext cx="8577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Dash-</a:t>
            </a:r>
            <a:endParaRPr sz="1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board v1.6.0 Release</a:t>
            </a:r>
            <a:endParaRPr b="0" i="0" sz="1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9" name="Google Shape;579;p41"/>
          <p:cNvSpPr txBox="1"/>
          <p:nvPr>
            <p:ph idx="4294967295" type="body"/>
          </p:nvPr>
        </p:nvSpPr>
        <p:spPr>
          <a:xfrm>
            <a:off x="4029550" y="1413050"/>
            <a:ext cx="48906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101600" lvl="0" marL="342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Cncf.ci v1.6.0 released to production</a:t>
            </a:r>
            <a:endParaRPr sz="16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entury Gothic"/>
              <a:buChar char="•"/>
            </a:pPr>
            <a: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Added OCI to deployments</a:t>
            </a: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" sz="16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i="0" sz="1600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0" name="Google Shape;58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99425" y="4176320"/>
            <a:ext cx="548700" cy="53447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2" name="Google Shape;582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6175" y="4233857"/>
            <a:ext cx="825000" cy="50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2325" y="938234"/>
            <a:ext cx="2822250" cy="173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2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CI Status Dashboard Overview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589" name="Google Shape;589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2"/>
          <p:cNvSpPr txBox="1"/>
          <p:nvPr>
            <p:ph idx="4294967295" type="body"/>
          </p:nvPr>
        </p:nvSpPr>
        <p:spPr>
          <a:xfrm>
            <a:off x="311700" y="1392432"/>
            <a:ext cx="8520600" cy="3176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CI Dashboard Overview:</a:t>
            </a:r>
            <a:endParaRPr b="1"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Overview of </a:t>
            </a:r>
            <a:r>
              <a:rPr lang="en" sz="18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cncf.ci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Shows status of 3 pipeline stages: Build, Provision and App Deployments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Refreshes at 3:00am Eastern </a:t>
            </a:r>
            <a:r>
              <a:rPr lang="en" sz="1100">
                <a:solidFill>
                  <a:srgbClr val="434343"/>
                </a:solidFill>
              </a:rPr>
              <a:t>Time </a:t>
            </a: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every day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Supports dynamically adding/removing active clouds and projects  </a:t>
            </a:r>
            <a:endParaRPr sz="17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Clicking on Build status badge opens CI system build job URL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Clicking on Release Name opens project’s GitHub commit URL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Clicking on Deployment status badge opens “provisioning/app-deploy” job URL</a:t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50" y="171200"/>
            <a:ext cx="6649798" cy="4793773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3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</a:rPr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50" y="171200"/>
            <a:ext cx="6649798" cy="479377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4"/>
          <p:cNvSpPr/>
          <p:nvPr/>
        </p:nvSpPr>
        <p:spPr>
          <a:xfrm>
            <a:off x="1359600" y="948875"/>
            <a:ext cx="744600" cy="3818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605" name="Google Shape;605;p44"/>
          <p:cNvSpPr txBox="1"/>
          <p:nvPr/>
        </p:nvSpPr>
        <p:spPr>
          <a:xfrm>
            <a:off x="7036771" y="1161100"/>
            <a:ext cx="14613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1. Build projects from source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606" name="Google Shape;606;p44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</a:rPr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50" y="171200"/>
            <a:ext cx="6649798" cy="479377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5"/>
          <p:cNvSpPr/>
          <p:nvPr/>
        </p:nvSpPr>
        <p:spPr>
          <a:xfrm>
            <a:off x="2045400" y="948875"/>
            <a:ext cx="744600" cy="3818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9900"/>
              </a:highlight>
            </a:endParaRPr>
          </a:p>
        </p:txBody>
      </p:sp>
      <p:sp>
        <p:nvSpPr>
          <p:cNvPr id="614" name="Google Shape;614;p45"/>
          <p:cNvSpPr txBox="1"/>
          <p:nvPr/>
        </p:nvSpPr>
        <p:spPr>
          <a:xfrm>
            <a:off x="7036771" y="1161100"/>
            <a:ext cx="14613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1. Build projects from source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615" name="Google Shape;615;p45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</a:rPr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Project Intro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164" name="Google Shape;164;p28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700">
                <a:solidFill>
                  <a:srgbClr val="275187"/>
                </a:solidFill>
              </a:rPr>
              <a:t>CNCF Cross-Cloud CI tests Kubernetes (K8s) and projects running on K8s across multiple cloud providers.</a:t>
            </a:r>
            <a:endParaRPr sz="2700">
              <a:solidFill>
                <a:srgbClr val="27518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25" y="151450"/>
            <a:ext cx="6688898" cy="48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6"/>
          <p:cNvSpPr txBox="1"/>
          <p:nvPr/>
        </p:nvSpPr>
        <p:spPr>
          <a:xfrm>
            <a:off x="7182046" y="1299081"/>
            <a:ext cx="16275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2. Provision w/ </a:t>
            </a:r>
            <a:r>
              <a:rPr b="1" lang="en" sz="1400" u="sng">
                <a:solidFill>
                  <a:schemeClr val="accent1"/>
                </a:solidFill>
                <a:hlinkClick r:id="rId4"/>
              </a:rPr>
              <a:t>cross-cloud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623" name="Google Shape;623;p46"/>
          <p:cNvSpPr/>
          <p:nvPr/>
        </p:nvSpPr>
        <p:spPr>
          <a:xfrm rot="-5400000">
            <a:off x="4540150" y="-662425"/>
            <a:ext cx="665100" cy="4329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6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</a:rPr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25" y="176950"/>
            <a:ext cx="6742200" cy="4860378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7"/>
          <p:cNvSpPr txBox="1"/>
          <p:nvPr/>
        </p:nvSpPr>
        <p:spPr>
          <a:xfrm>
            <a:off x="7199245" y="1994992"/>
            <a:ext cx="14457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1"/>
                </a:solidFill>
              </a:rPr>
              <a:t>3. Deploy w/ </a:t>
            </a:r>
            <a:r>
              <a:rPr b="1" lang="en" sz="1400" u="sng">
                <a:solidFill>
                  <a:schemeClr val="accent1"/>
                </a:solidFill>
                <a:hlinkClick r:id="rId4"/>
              </a:rPr>
              <a:t>cross-project</a:t>
            </a:r>
            <a:r>
              <a:rPr b="1" lang="en" sz="1400">
                <a:solidFill>
                  <a:schemeClr val="accent1"/>
                </a:solidFill>
              </a:rPr>
              <a:t> 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632" name="Google Shape;632;p47"/>
          <p:cNvSpPr/>
          <p:nvPr/>
        </p:nvSpPr>
        <p:spPr>
          <a:xfrm>
            <a:off x="2630725" y="1840325"/>
            <a:ext cx="4458600" cy="2949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7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</a:rPr>
              <a:t>‹#›</a:t>
            </a:fld>
            <a:endParaRPr sz="90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8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CI Status: Sometimes things fail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639" name="Google Shape;639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48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65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2700"/>
              <a:buChar char="●"/>
            </a:pPr>
            <a:r>
              <a:rPr lang="en" sz="2700">
                <a:solidFill>
                  <a:srgbClr val="275187"/>
                </a:solidFill>
              </a:rPr>
              <a:t>See dashboard snapshot</a:t>
            </a:r>
            <a:endParaRPr sz="2700">
              <a:solidFill>
                <a:srgbClr val="275187"/>
              </a:solidFill>
            </a:endParaRPr>
          </a:p>
          <a:p>
            <a:pPr indent="-3365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2700"/>
              <a:buChar char="○"/>
            </a:pPr>
            <a:r>
              <a:rPr lang="en" sz="2700">
                <a:solidFill>
                  <a:srgbClr val="275187"/>
                </a:solidFill>
              </a:rPr>
              <a:t>From Monday, December 10, 2018</a:t>
            </a:r>
            <a:endParaRPr sz="2700">
              <a:solidFill>
                <a:srgbClr val="275187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9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</a:rPr>
              <a:t>‹#›</a:t>
            </a:fld>
            <a:endParaRPr sz="900">
              <a:solidFill>
                <a:srgbClr val="888888"/>
              </a:solidFill>
            </a:endParaRPr>
          </a:p>
        </p:txBody>
      </p:sp>
      <p:pic>
        <p:nvPicPr>
          <p:cNvPr id="647" name="Google Shape;6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25" y="295329"/>
            <a:ext cx="8804049" cy="431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0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Project Configuration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653" name="Google Shape;65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4" name="Google Shape;6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1160474"/>
            <a:ext cx="8915401" cy="284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1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Cloud Configuration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660" name="Google Shape;660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1" name="Google Shape;6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501" y="1211725"/>
            <a:ext cx="7051792" cy="38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2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Refresh triggered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667" name="Google Shape;667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52"/>
          <p:cNvPicPr preferRelativeResize="0"/>
          <p:nvPr/>
        </p:nvPicPr>
        <p:blipFill rotWithShape="1">
          <a:blip r:embed="rId4">
            <a:alphaModFix/>
          </a:blip>
          <a:srcRect b="6707" l="0" r="0" t="0"/>
          <a:stretch/>
        </p:blipFill>
        <p:spPr>
          <a:xfrm>
            <a:off x="571500" y="1160125"/>
            <a:ext cx="8020051" cy="37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3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Testing System Overview 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674" name="Google Shape;674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53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Build Pipeline per project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666666"/>
                </a:solidFill>
              </a:rPr>
              <a:t>(optional, can use project’s build artifacts)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Cloud Provisioning Pipeline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666666"/>
                </a:solidFill>
              </a:rPr>
              <a:t>(cross-cloud)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App Deployment Pipeline </a:t>
            </a:r>
            <a:r>
              <a:rPr lang="en" sz="1800">
                <a:solidFill>
                  <a:srgbClr val="666666"/>
                </a:solidFill>
              </a:rPr>
              <a:t>(cross-project)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4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Build Pipeline Stage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681" name="Google Shape;681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54"/>
          <p:cNvSpPr txBox="1"/>
          <p:nvPr>
            <p:ph idx="4294967295" type="body"/>
          </p:nvPr>
        </p:nvSpPr>
        <p:spPr>
          <a:xfrm>
            <a:off x="312366" y="1322988"/>
            <a:ext cx="8520600" cy="3416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Build: </a:t>
            </a: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Compile binaries and e2e tests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Package: </a:t>
            </a: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Create containers, create artifact pinning config and push to registry 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Update-Dashboard: </a:t>
            </a: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Update build status badges 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491" y="3486413"/>
            <a:ext cx="8709024" cy="1265725"/>
          </a:xfrm>
          <a:prstGeom prst="rect">
            <a:avLst/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5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Cloud Provisioning Pipeline Stage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689" name="Google Shape;689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55"/>
          <p:cNvSpPr txBox="1"/>
          <p:nvPr>
            <p:ph idx="4294967295" type="body"/>
          </p:nvPr>
        </p:nvSpPr>
        <p:spPr>
          <a:xfrm>
            <a:off x="275119" y="1308756"/>
            <a:ext cx="8520600" cy="3416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Build: </a:t>
            </a: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Prepare provisioning software from the cross-cloud project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Artifacts: </a:t>
            </a: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Collect K8s artifact pinnings from the previous K8s builds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Cross-Cloud: </a:t>
            </a: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Deploy K8s onto each cloud using cross-cloud provisioner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Update-Dashboard: </a:t>
            </a: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Update deployment badges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1" name="Google Shape;6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919" y="3414481"/>
            <a:ext cx="8746170" cy="1310675"/>
          </a:xfrm>
          <a:prstGeom prst="rect">
            <a:avLst/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Project Intro - 35 minutes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170" name="Google Shape;170;p29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65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2700"/>
              <a:buChar char="●"/>
            </a:pPr>
            <a:r>
              <a:rPr lang="en" sz="2700">
                <a:solidFill>
                  <a:srgbClr val="275187"/>
                </a:solidFill>
              </a:rPr>
              <a:t>History of the Project</a:t>
            </a:r>
            <a:endParaRPr sz="2700">
              <a:solidFill>
                <a:srgbClr val="275187"/>
              </a:solidFill>
            </a:endParaRPr>
          </a:p>
          <a:p>
            <a:pPr indent="-3365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2700"/>
              <a:buChar char="●"/>
            </a:pPr>
            <a:r>
              <a:rPr lang="en" sz="2700">
                <a:solidFill>
                  <a:srgbClr val="275187"/>
                </a:solidFill>
              </a:rPr>
              <a:t>Why and </a:t>
            </a:r>
            <a:r>
              <a:rPr lang="en" sz="2700">
                <a:solidFill>
                  <a:srgbClr val="275187"/>
                </a:solidFill>
              </a:rPr>
              <a:t>What</a:t>
            </a:r>
            <a:endParaRPr sz="2700">
              <a:solidFill>
                <a:srgbClr val="275187"/>
              </a:solidFill>
            </a:endParaRPr>
          </a:p>
          <a:p>
            <a:pPr indent="-3365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2700"/>
              <a:buChar char="●"/>
            </a:pPr>
            <a:r>
              <a:rPr lang="en" sz="2700">
                <a:solidFill>
                  <a:srgbClr val="275187"/>
                </a:solidFill>
              </a:rPr>
              <a:t>Project Overview</a:t>
            </a:r>
            <a:endParaRPr sz="2700">
              <a:solidFill>
                <a:srgbClr val="275187"/>
              </a:solidFill>
            </a:endParaRPr>
          </a:p>
          <a:p>
            <a:pPr indent="-3365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2700"/>
              <a:buChar char="●"/>
            </a:pPr>
            <a:r>
              <a:rPr lang="en" sz="2700">
                <a:solidFill>
                  <a:srgbClr val="275187"/>
                </a:solidFill>
              </a:rPr>
              <a:t>Technology Overview</a:t>
            </a:r>
            <a:endParaRPr sz="2700">
              <a:solidFill>
                <a:srgbClr val="275187"/>
              </a:solidFill>
            </a:endParaRPr>
          </a:p>
          <a:p>
            <a:pPr indent="-3365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2700"/>
              <a:buChar char="●"/>
            </a:pPr>
            <a:r>
              <a:rPr lang="en" sz="2700">
                <a:solidFill>
                  <a:srgbClr val="275187"/>
                </a:solidFill>
              </a:rPr>
              <a:t>Lessons Learned</a:t>
            </a:r>
            <a:endParaRPr sz="2700">
              <a:solidFill>
                <a:srgbClr val="275187"/>
              </a:solidFill>
            </a:endParaRPr>
          </a:p>
          <a:p>
            <a:pPr indent="-3365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2700"/>
              <a:buChar char="●"/>
            </a:pPr>
            <a:r>
              <a:rPr lang="en" sz="2700">
                <a:solidFill>
                  <a:srgbClr val="275187"/>
                </a:solidFill>
              </a:rPr>
              <a:t>What’s Next</a:t>
            </a:r>
            <a:endParaRPr sz="2700">
              <a:solidFill>
                <a:srgbClr val="275187"/>
              </a:solidFill>
            </a:endParaRPr>
          </a:p>
          <a:p>
            <a:pPr indent="-3365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2700"/>
              <a:buChar char="●"/>
            </a:pPr>
            <a:r>
              <a:rPr lang="en" sz="2700">
                <a:solidFill>
                  <a:srgbClr val="275187"/>
                </a:solidFill>
              </a:rPr>
              <a:t>Q&amp;A</a:t>
            </a:r>
            <a:endParaRPr sz="2700">
              <a:solidFill>
                <a:srgbClr val="275187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App Deployment Pipeline Stage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697" name="Google Shape;697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56"/>
          <p:cNvSpPr txBox="1"/>
          <p:nvPr>
            <p:ph idx="4294967295" type="body"/>
          </p:nvPr>
        </p:nvSpPr>
        <p:spPr>
          <a:xfrm>
            <a:off x="311700" y="1323925"/>
            <a:ext cx="8520600" cy="3416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Artifacts: </a:t>
            </a: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Collect project artifact pinnings from the previous build stages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Cross-Project:</a:t>
            </a:r>
            <a:r>
              <a:rPr b="1"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 Helm charts to deploy each project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End-to-End: </a:t>
            </a:r>
            <a:r>
              <a:rPr lang="en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Run e2e tests for each project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800"/>
              <a:buFont typeface="Arial"/>
              <a:buAutoNum type="arabicPeriod"/>
            </a:pPr>
            <a:r>
              <a:rPr b="1"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Dashboard-Update: </a:t>
            </a: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Update deployment status badges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900" y="3573188"/>
            <a:ext cx="71437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025" y="3619900"/>
            <a:ext cx="8763675" cy="1143474"/>
          </a:xfrm>
          <a:prstGeom prst="rect">
            <a:avLst/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7"/>
          <p:cNvSpPr txBox="1"/>
          <p:nvPr>
            <p:ph type="title"/>
          </p:nvPr>
        </p:nvSpPr>
        <p:spPr>
          <a:xfrm>
            <a:off x="345298" y="1511392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275187"/>
                </a:solidFill>
              </a:rPr>
              <a:t>Technology </a:t>
            </a:r>
            <a:r>
              <a:rPr b="1" lang="en" sz="3400">
                <a:solidFill>
                  <a:srgbClr val="275187"/>
                </a:solidFill>
              </a:rPr>
              <a:t>Overview</a:t>
            </a:r>
            <a:endParaRPr b="1" sz="3400">
              <a:solidFill>
                <a:srgbClr val="275187"/>
              </a:solidFill>
            </a:endParaRPr>
          </a:p>
        </p:txBody>
      </p:sp>
      <p:sp>
        <p:nvSpPr>
          <p:cNvPr id="706" name="Google Shape;706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CI System Technology Overview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12" name="Google Shape;712;p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58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b="1" lang="en" sz="1800">
                <a:solidFill>
                  <a:schemeClr val="dk2"/>
                </a:solidFill>
              </a:rPr>
              <a:t>Unified CI/CD platform: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666666"/>
                </a:solidFill>
              </a:rPr>
              <a:t>GitLab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b="1" lang="en" sz="1800">
                <a:solidFill>
                  <a:schemeClr val="dk2"/>
                </a:solidFill>
              </a:rPr>
              <a:t>Cross-cloud provisioning: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666666"/>
                </a:solidFill>
              </a:rPr>
              <a:t>Terraform, Cloud-init, and per cloud K8s configuration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b="1" lang="en" sz="1800">
                <a:solidFill>
                  <a:schemeClr val="dk2"/>
                </a:solidFill>
              </a:rPr>
              <a:t>App deployments: </a:t>
            </a:r>
            <a:r>
              <a:rPr lang="en" sz="1800">
                <a:solidFill>
                  <a:srgbClr val="666666"/>
                </a:solidFill>
              </a:rPr>
              <a:t>K8s manifest management with Helm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E2e tests: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666666"/>
                </a:solidFill>
              </a:rPr>
              <a:t>Custom containers + Helm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Automated builds and deployments: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666666"/>
                </a:solidFill>
              </a:rPr>
              <a:t>Git + per project yaml configuration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9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Dashboard Technology Overview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19" name="Google Shape;719;p5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0" name="Google Shape;720;p59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Frontend: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666666"/>
                </a:solidFill>
              </a:rPr>
              <a:t>Vue.js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Status repository: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666666"/>
                </a:solidFill>
              </a:rPr>
              <a:t>Elixir and Erlang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b="1" lang="en" sz="1800">
                <a:solidFill>
                  <a:schemeClr val="dk2"/>
                </a:solidFill>
              </a:rPr>
              <a:t>Automated builds and deployments: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rgbClr val="666666"/>
                </a:solidFill>
              </a:rPr>
              <a:t>Git + per project yaml configuration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0"/>
          <p:cNvSpPr txBox="1"/>
          <p:nvPr>
            <p:ph type="title"/>
          </p:nvPr>
        </p:nvSpPr>
        <p:spPr>
          <a:xfrm>
            <a:off x="345298" y="1511392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275187"/>
                </a:solidFill>
              </a:rPr>
              <a:t>Lessons Learned</a:t>
            </a:r>
            <a:endParaRPr b="1" sz="3400">
              <a:solidFill>
                <a:srgbClr val="275187"/>
              </a:solidFill>
            </a:endParaRPr>
          </a:p>
        </p:txBody>
      </p:sp>
      <p:sp>
        <p:nvSpPr>
          <p:cNvPr id="726" name="Google Shape;726;p6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1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Lessons Learned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32" name="Google Shape;732;p6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61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5187"/>
                </a:solidFill>
              </a:rPr>
              <a:t>Starting with the end-user interface is advised</a:t>
            </a:r>
            <a:endParaRPr b="1" sz="1800">
              <a:solidFill>
                <a:srgbClr val="2751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666666"/>
                </a:solidFill>
              </a:rPr>
              <a:t>Serve one audience as your focus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666666"/>
                </a:solidFill>
              </a:rPr>
              <a:t>Simplify what you are communicating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666666"/>
                </a:solidFill>
              </a:rPr>
              <a:t>Graceful failures in the Web UI </a:t>
            </a:r>
            <a:br>
              <a:rPr b="1" lang="en" sz="1800">
                <a:solidFill>
                  <a:srgbClr val="666666"/>
                </a:solidFill>
              </a:rPr>
            </a:br>
            <a:r>
              <a:rPr lang="en" sz="1800">
                <a:solidFill>
                  <a:srgbClr val="666666"/>
                </a:solidFill>
              </a:rPr>
              <a:t>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2"/>
          <p:cNvSpPr txBox="1"/>
          <p:nvPr/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</a:rPr>
              <a:t>‹#›</a:t>
            </a:fld>
            <a:endParaRPr sz="900">
              <a:solidFill>
                <a:srgbClr val="888888"/>
              </a:solidFill>
            </a:endParaRPr>
          </a:p>
        </p:txBody>
      </p:sp>
      <p:pic>
        <p:nvPicPr>
          <p:cNvPr id="740" name="Google Shape;7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25" y="295329"/>
            <a:ext cx="8804049" cy="431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3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Lessons Learned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46" name="Google Shape;746;p6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7" name="Google Shape;747;p63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5187"/>
                </a:solidFill>
              </a:rPr>
              <a:t>Don’t start tightly coupled to an existing CI platform</a:t>
            </a:r>
            <a:endParaRPr b="1" sz="1800">
              <a:solidFill>
                <a:srgbClr val="2751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7518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666666"/>
                </a:solidFill>
              </a:rPr>
              <a:t>API, pipeline, event hooks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666666"/>
                </a:solidFill>
              </a:rPr>
              <a:t>Mixing CI for the software components with implementation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800">
                <a:solidFill>
                  <a:srgbClr val="666666"/>
                </a:solidFill>
              </a:rPr>
              <a:t>Supporting existing project CI systems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rgbClr val="666666"/>
                </a:solidFill>
              </a:rPr>
            </a:br>
            <a:r>
              <a:rPr lang="en" sz="1800">
                <a:solidFill>
                  <a:srgbClr val="666666"/>
                </a:solidFill>
              </a:rPr>
              <a:t>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4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Lessons Learned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53" name="Google Shape;753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4" name="Google Shape;754;p64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5187"/>
                </a:solidFill>
              </a:rPr>
              <a:t>Design for projects and cloud providers to help from the start</a:t>
            </a:r>
            <a:endParaRPr b="1" sz="1800">
              <a:solidFill>
                <a:srgbClr val="2751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75187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666666"/>
                </a:solidFill>
              </a:rPr>
              <a:t>The entire system should be reproducible by others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666666"/>
                </a:solidFill>
              </a:rPr>
              <a:t>Support composable portions from the start (eg. kubeadm)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800">
                <a:solidFill>
                  <a:srgbClr val="666666"/>
                </a:solidFill>
              </a:rPr>
            </a:br>
            <a:r>
              <a:rPr lang="en" sz="1800">
                <a:solidFill>
                  <a:srgbClr val="666666"/>
                </a:solidFill>
              </a:rPr>
              <a:t>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 txBox="1"/>
          <p:nvPr>
            <p:ph type="title"/>
          </p:nvPr>
        </p:nvSpPr>
        <p:spPr>
          <a:xfrm>
            <a:off x="345298" y="1511392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275187"/>
                </a:solidFill>
              </a:rPr>
              <a:t>What’s Next?</a:t>
            </a:r>
            <a:endParaRPr b="1" sz="3400">
              <a:solidFill>
                <a:srgbClr val="275187"/>
              </a:solidFill>
            </a:endParaRPr>
          </a:p>
        </p:txBody>
      </p:sp>
      <p:sp>
        <p:nvSpPr>
          <p:cNvPr id="760" name="Google Shape;760;p6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Cross-cloud CI Intro: History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176" name="Google Shape;176;p30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</a:rPr>
              <a:t>History and w</a:t>
            </a: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</a:rPr>
              <a:t>hy the project exists:</a:t>
            </a:r>
            <a:endParaRPr b="1" sz="18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</a:rPr>
              <a:t>The project started from as an idea in early 2016 to test the compatibility of Kubernetes versions on cloud providers along with applications running on those clusters. </a:t>
            </a:r>
            <a:endParaRPr sz="18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</a:rPr>
              <a:t>This was before the K8s Conformance Group, Cluster API project and well before a GA version of kubeadm existed.  At that time there were very few cloud providers offering K8s as a service, such as Google Kubernetes Engine (GKE).</a:t>
            </a:r>
            <a:endParaRPr sz="1800">
              <a:solidFill>
                <a:srgbClr val="434343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6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What’s next for Cross-cloud CI?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66" name="Google Shape;766;p6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66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5187"/>
                </a:solidFill>
              </a:rPr>
              <a:t>Cross-Group Collaboration: </a:t>
            </a:r>
            <a:endParaRPr b="1" sz="1800">
              <a:solidFill>
                <a:srgbClr val="2751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dk2"/>
                </a:solidFill>
              </a:rPr>
              <a:t>OpenCI community 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dk2"/>
                </a:solidFill>
              </a:rPr>
              <a:t>OPNfv collaboration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dk2"/>
                </a:solidFill>
              </a:rPr>
              <a:t>Network Service Mesh collaboration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Gathering feedback from End Users, CNCF Projects and K8s Community on next iteration of cncf.ci Status Dashboard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7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What’s next for Cross-cloud CI?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73" name="Google Shape;773;p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4" name="Google Shape;774;p67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5187"/>
                </a:solidFill>
              </a:rPr>
              <a:t>Adding More CNCF Projects:</a:t>
            </a:r>
            <a:endParaRPr b="1" sz="1800">
              <a:solidFill>
                <a:srgbClr val="2751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dk2"/>
                </a:solidFill>
              </a:rPr>
              <a:t>Jaeger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dk2"/>
                </a:solidFill>
              </a:rPr>
              <a:t>Notary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chemeClr val="dk2"/>
                </a:solidFill>
              </a:rPr>
              <a:t>Vitess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lang="en" sz="1800">
                <a:solidFill>
                  <a:srgbClr val="666666"/>
                </a:solidFill>
              </a:rPr>
              <a:t>etc</a:t>
            </a:r>
            <a:br>
              <a:rPr b="1" lang="en" sz="1800">
                <a:solidFill>
                  <a:srgbClr val="666666"/>
                </a:solidFill>
              </a:rPr>
            </a:br>
            <a:r>
              <a:rPr lang="en" sz="1800">
                <a:solidFill>
                  <a:srgbClr val="666666"/>
                </a:solidFill>
              </a:rPr>
              <a:t>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8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What’s next for Cross-cloud CI?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80" name="Google Shape;780;p6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68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5187"/>
                </a:solidFill>
              </a:rPr>
              <a:t>Adding New Features:</a:t>
            </a:r>
            <a:endParaRPr b="1" sz="1800">
              <a:solidFill>
                <a:srgbClr val="27518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erdana"/>
              <a:buChar char="●"/>
            </a:pPr>
            <a:r>
              <a:rPr b="1" lang="en" sz="1800">
                <a:solidFill>
                  <a:schemeClr val="dk2"/>
                </a:solidFill>
              </a:rPr>
              <a:t>Automate</a:t>
            </a:r>
            <a:r>
              <a:rPr lang="en" sz="1800">
                <a:solidFill>
                  <a:schemeClr val="dk2"/>
                </a:solidFill>
              </a:rPr>
              <a:t> project release updates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erdana"/>
              <a:buChar char="●"/>
            </a:pPr>
            <a:r>
              <a:rPr b="1" lang="en" sz="1800">
                <a:solidFill>
                  <a:schemeClr val="dk2"/>
                </a:solidFill>
              </a:rPr>
              <a:t>API</a:t>
            </a:r>
            <a:r>
              <a:rPr lang="en" sz="1800">
                <a:solidFill>
                  <a:schemeClr val="dk2"/>
                </a:solidFill>
              </a:rPr>
              <a:t> for history of builds, deployments and end-to-end tests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Verdana"/>
              <a:buChar char="●"/>
            </a:pPr>
            <a:r>
              <a:rPr b="1" lang="en" sz="1800">
                <a:solidFill>
                  <a:schemeClr val="dk2"/>
                </a:solidFill>
              </a:rPr>
              <a:t>Rollback</a:t>
            </a:r>
            <a:r>
              <a:rPr lang="en" sz="1800">
                <a:solidFill>
                  <a:schemeClr val="dk2"/>
                </a:solidFill>
              </a:rPr>
              <a:t> to previous working release</a:t>
            </a:r>
            <a:r>
              <a:rPr b="1" lang="en" sz="1800">
                <a:solidFill>
                  <a:schemeClr val="dk2"/>
                </a:solidFill>
              </a:rPr>
              <a:t> 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Integrate </a:t>
            </a:r>
            <a:r>
              <a:rPr lang="en" sz="1800">
                <a:solidFill>
                  <a:schemeClr val="dk2"/>
                </a:solidFill>
              </a:rPr>
              <a:t>with other test platforms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Verdana"/>
              <a:buChar char="●"/>
            </a:pPr>
            <a:r>
              <a:rPr b="1" lang="en" sz="1800">
                <a:solidFill>
                  <a:schemeClr val="dk2"/>
                </a:solidFill>
              </a:rPr>
              <a:t>New screens TBD:</a:t>
            </a:r>
            <a:r>
              <a:rPr lang="en" sz="1800">
                <a:solidFill>
                  <a:schemeClr val="dk2"/>
                </a:solidFill>
              </a:rPr>
              <a:t> Per Project, Per Deployment, etc</a:t>
            </a:r>
            <a:br>
              <a:rPr b="1" lang="en" sz="1800">
                <a:solidFill>
                  <a:srgbClr val="666666"/>
                </a:solidFill>
              </a:rPr>
            </a:br>
            <a:br>
              <a:rPr b="1" lang="en" sz="1800">
                <a:solidFill>
                  <a:srgbClr val="666666"/>
                </a:solidFill>
              </a:rPr>
            </a:br>
            <a:br>
              <a:rPr b="1" lang="en" sz="1800">
                <a:solidFill>
                  <a:srgbClr val="666666"/>
                </a:solidFill>
              </a:rPr>
            </a:br>
            <a:r>
              <a:rPr lang="en" sz="1800">
                <a:solidFill>
                  <a:srgbClr val="666666"/>
                </a:solidFill>
              </a:rPr>
              <a:t>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9"/>
          <p:cNvSpPr txBox="1"/>
          <p:nvPr>
            <p:ph type="title"/>
          </p:nvPr>
        </p:nvSpPr>
        <p:spPr>
          <a:xfrm>
            <a:off x="311700" y="8725"/>
            <a:ext cx="80322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Upcoming Events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87" name="Google Shape;787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8" name="Google Shape;788;p69"/>
          <p:cNvSpPr txBox="1"/>
          <p:nvPr>
            <p:ph idx="4294967295" type="body"/>
          </p:nvPr>
        </p:nvSpPr>
        <p:spPr>
          <a:xfrm>
            <a:off x="311700" y="1321388"/>
            <a:ext cx="8520600" cy="3247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275187"/>
                </a:solidFill>
                <a:hlinkClick r:id="rId4"/>
              </a:rPr>
              <a:t>CNCF Cross-cloud CI Deep Dive</a:t>
            </a:r>
            <a:r>
              <a:rPr b="1" lang="en" sz="1800">
                <a:solidFill>
                  <a:srgbClr val="275187"/>
                </a:solidFill>
              </a:rPr>
              <a:t> at KubeCon North America 2018</a:t>
            </a:r>
            <a:endParaRPr b="1" sz="1800">
              <a:solidFill>
                <a:srgbClr val="27518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erdana"/>
              <a:buChar char="○"/>
            </a:pPr>
            <a:r>
              <a:rPr lang="en" sz="1600">
                <a:solidFill>
                  <a:srgbClr val="666666"/>
                </a:solidFill>
              </a:rPr>
              <a:t>Day: Wednesday, December 12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○"/>
            </a:pPr>
            <a:r>
              <a:rPr lang="en" sz="1600">
                <a:solidFill>
                  <a:srgbClr val="666666"/>
                </a:solidFill>
              </a:rPr>
              <a:t>Time: 10:50am - 11:25am Pacific Time</a:t>
            </a:r>
            <a:endParaRPr sz="1600">
              <a:solidFill>
                <a:srgbClr val="666666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erdana"/>
              <a:buChar char="○"/>
            </a:pPr>
            <a:r>
              <a:rPr lang="en" sz="1600">
                <a:solidFill>
                  <a:srgbClr val="666666"/>
                </a:solidFill>
              </a:rPr>
              <a:t>Location: </a:t>
            </a:r>
            <a:r>
              <a:rPr lang="en" sz="1600" u="sng">
                <a:solidFill>
                  <a:srgbClr val="2A6496"/>
                </a:solidFill>
                <a:highlight>
                  <a:srgbClr val="FFFFFF"/>
                </a:highlight>
                <a:hlinkClick r:id="rId5"/>
              </a:rPr>
              <a:t>Tahoma 5 @ TCC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i="1" lang="en" sz="1600">
                <a:solidFill>
                  <a:srgbClr val="333333"/>
                </a:solidFill>
                <a:highlight>
                  <a:srgbClr val="FFFFFF"/>
                </a:highlight>
              </a:rPr>
              <a:t>The Conference Center (TCC) </a:t>
            </a:r>
            <a:endParaRPr i="1"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275187"/>
                </a:solidFill>
                <a:hlinkClick r:id="rId6"/>
              </a:rPr>
              <a:t>CI WG Public Meetings</a:t>
            </a:r>
            <a:endParaRPr b="1" sz="1800">
              <a:solidFill>
                <a:srgbClr val="275187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erdana"/>
              <a:buChar char="○"/>
            </a:pPr>
            <a:r>
              <a:rPr lang="en" sz="1600">
                <a:solidFill>
                  <a:schemeClr val="dk2"/>
                </a:solidFill>
              </a:rPr>
              <a:t>Day: 4th Tuesday of month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erdana"/>
              <a:buChar char="○"/>
            </a:pPr>
            <a:r>
              <a:rPr lang="en" sz="1600">
                <a:solidFill>
                  <a:schemeClr val="dk2"/>
                </a:solidFill>
              </a:rPr>
              <a:t>Time: 11:00am Pacific Time (US and Canada)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erdana"/>
              <a:buChar char="○"/>
            </a:pPr>
            <a:r>
              <a:rPr lang="en" sz="1600">
                <a:solidFill>
                  <a:schemeClr val="dk2"/>
                </a:solidFill>
              </a:rPr>
              <a:t>Location:</a:t>
            </a:r>
            <a:r>
              <a:rPr lang="en" sz="1600">
                <a:solidFill>
                  <a:srgbClr val="275187"/>
                </a:solidFill>
              </a:rPr>
              <a:t> </a:t>
            </a:r>
            <a:r>
              <a:rPr lang="en" sz="1600" u="sng">
                <a:solidFill>
                  <a:srgbClr val="275187"/>
                </a:solidFill>
                <a:hlinkClick r:id="rId7"/>
              </a:rPr>
              <a:t>https://zoom.us</a:t>
            </a:r>
            <a:r>
              <a:rPr lang="en" sz="1600">
                <a:solidFill>
                  <a:srgbClr val="275187"/>
                </a:solidFill>
              </a:rPr>
              <a:t> </a:t>
            </a:r>
            <a:r>
              <a:rPr b="1" lang="en" sz="1100">
                <a:solidFill>
                  <a:srgbClr val="275187"/>
                </a:solidFill>
              </a:rPr>
              <a:t> </a:t>
            </a:r>
            <a:br>
              <a:rPr b="1" lang="en" sz="1800">
                <a:solidFill>
                  <a:srgbClr val="666666"/>
                </a:solidFill>
              </a:rPr>
            </a:br>
            <a:br>
              <a:rPr b="1" lang="en" sz="1800">
                <a:solidFill>
                  <a:srgbClr val="666666"/>
                </a:solidFill>
              </a:rPr>
            </a:br>
            <a:br>
              <a:rPr b="1" lang="en" sz="1800">
                <a:solidFill>
                  <a:srgbClr val="666666"/>
                </a:solidFill>
              </a:rPr>
            </a:br>
            <a:r>
              <a:rPr lang="en" sz="1800">
                <a:solidFill>
                  <a:srgbClr val="666666"/>
                </a:solidFill>
              </a:rPr>
              <a:t> 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0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How to Collaborate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794" name="Google Shape;794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70"/>
          <p:cNvSpPr txBox="1"/>
          <p:nvPr>
            <p:ph idx="4294967295" type="body"/>
          </p:nvPr>
        </p:nvSpPr>
        <p:spPr>
          <a:xfrm>
            <a:off x="311700" y="1323925"/>
            <a:ext cx="8520600" cy="3416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1800"/>
              <a:buChar char="●"/>
            </a:pPr>
            <a:r>
              <a:rPr b="1" lang="en" sz="1800">
                <a:solidFill>
                  <a:srgbClr val="275187"/>
                </a:solidFill>
              </a:rPr>
              <a:t>Attend CI WG meetings: </a:t>
            </a:r>
            <a:endParaRPr b="1" sz="1800">
              <a:solidFill>
                <a:srgbClr val="275187"/>
              </a:solidFill>
            </a:endParaRPr>
          </a:p>
          <a:p>
            <a:pPr indent="-279400" lvl="1" marL="685800" rtl="0" algn="l"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1800"/>
              <a:buChar char="○"/>
            </a:pPr>
            <a:r>
              <a:rPr lang="en" sz="1800" u="sng">
                <a:solidFill>
                  <a:srgbClr val="275187"/>
                </a:solidFill>
                <a:hlinkClick r:id="rId4"/>
              </a:rPr>
              <a:t>https://github.com/cncf/wg-ci</a:t>
            </a:r>
            <a:r>
              <a:rPr lang="en" sz="1800">
                <a:solidFill>
                  <a:srgbClr val="275187"/>
                </a:solidFill>
              </a:rPr>
              <a:t> </a:t>
            </a:r>
            <a:endParaRPr sz="1100">
              <a:solidFill>
                <a:srgbClr val="2751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51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1800"/>
              <a:buChar char="●"/>
            </a:pPr>
            <a:r>
              <a:rPr b="1" lang="en" sz="1800">
                <a:solidFill>
                  <a:srgbClr val="275187"/>
                </a:solidFill>
              </a:rPr>
              <a:t>Subscribe to the CNCF CI public mailing list: </a:t>
            </a:r>
            <a:endParaRPr b="1" sz="1800">
              <a:solidFill>
                <a:srgbClr val="275187"/>
              </a:solidFill>
            </a:endParaRPr>
          </a:p>
          <a:p>
            <a:pPr indent="-279400" lvl="1" marL="685800" rtl="0" algn="l"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1800"/>
              <a:buChar char="○"/>
            </a:pPr>
            <a:r>
              <a:rPr lang="en" sz="1800" u="sng">
                <a:solidFill>
                  <a:srgbClr val="275187"/>
                </a:solidFill>
                <a:hlinkClick r:id="rId5"/>
              </a:rPr>
              <a:t>https://lists.cncf.io/g/cncf-ci-public </a:t>
            </a:r>
            <a:endParaRPr sz="1800">
              <a:solidFill>
                <a:srgbClr val="2751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75187"/>
              </a:solidFill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1800"/>
              <a:buChar char="●"/>
            </a:pPr>
            <a:r>
              <a:rPr b="1" lang="en" sz="1800">
                <a:solidFill>
                  <a:srgbClr val="275187"/>
                </a:solidFill>
              </a:rPr>
              <a:t>Create issues on GitHub: </a:t>
            </a:r>
            <a:endParaRPr b="1" sz="1800">
              <a:solidFill>
                <a:srgbClr val="275187"/>
              </a:solidFill>
            </a:endParaRPr>
          </a:p>
          <a:p>
            <a:pPr indent="-279400" lvl="1" marL="685800" rtl="0" algn="l">
              <a:spcBef>
                <a:spcPts val="0"/>
              </a:spcBef>
              <a:spcAft>
                <a:spcPts val="0"/>
              </a:spcAft>
              <a:buClr>
                <a:srgbClr val="275187"/>
              </a:buClr>
              <a:buSzPts val="1800"/>
              <a:buChar char="○"/>
            </a:pPr>
            <a:r>
              <a:rPr lang="en" u="sng">
                <a:solidFill>
                  <a:srgbClr val="275187"/>
                </a:solidFill>
                <a:hlinkClick r:id="rId6"/>
              </a:rPr>
              <a:t>https://github.com/crosscloudci/crosscloudci/issues</a:t>
            </a:r>
            <a:endParaRPr sz="1800">
              <a:solidFill>
                <a:srgbClr val="2751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97A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1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Connect with the team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801" name="Google Shape;801;p7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71"/>
          <p:cNvSpPr txBox="1"/>
          <p:nvPr>
            <p:ph idx="4294967295" type="body"/>
          </p:nvPr>
        </p:nvSpPr>
        <p:spPr>
          <a:xfrm>
            <a:off x="4442963" y="1386900"/>
            <a:ext cx="4531500" cy="30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highlight>
                  <a:schemeClr val="lt1"/>
                </a:highlight>
              </a:rPr>
              <a:t>@crosscloudci</a:t>
            </a:r>
            <a:endParaRPr b="1" sz="2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highlight>
                  <a:schemeClr val="lt1"/>
                </a:highlight>
              </a:rPr>
              <a:t>@crosscloudci</a:t>
            </a:r>
            <a:endParaRPr b="1" sz="2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2700">
                <a:solidFill>
                  <a:schemeClr val="dk2"/>
                </a:solidFill>
                <a:highlight>
                  <a:schemeClr val="lt1"/>
                </a:highlight>
              </a:rPr>
              <a:t>@vulkcoop</a:t>
            </a:r>
            <a:endParaRPr b="1" sz="2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2"/>
                </a:solidFill>
                <a:highlight>
                  <a:schemeClr val="lt1"/>
                </a:highlight>
              </a:rPr>
              <a:t>crosscloudci@vulk.coop</a:t>
            </a:r>
            <a:endParaRPr b="1" sz="27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342900" lvl="0" marL="6858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  <a:highlight>
                  <a:schemeClr val="lt1"/>
                </a:highlight>
              </a:rPr>
            </a:br>
            <a:endParaRPr sz="18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pic>
        <p:nvPicPr>
          <p:cNvPr id="803" name="Google Shape;80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613" y="4191506"/>
            <a:ext cx="595800" cy="5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3556" y="1226625"/>
            <a:ext cx="823894" cy="82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2975" y="2224125"/>
            <a:ext cx="765075" cy="7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281" y="1563394"/>
            <a:ext cx="2685263" cy="268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2975" y="3138525"/>
            <a:ext cx="765075" cy="7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2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Q&amp;A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813" name="Google Shape;813;p7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3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Thank you for your feedback!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819" name="Google Shape;819;p73"/>
          <p:cNvSpPr txBox="1"/>
          <p:nvPr/>
        </p:nvSpPr>
        <p:spPr>
          <a:xfrm>
            <a:off x="44831" y="1173356"/>
            <a:ext cx="2836200" cy="3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  W. Watson </a:t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accent5"/>
                </a:solidFill>
                <a:hlinkClick r:id="rId4"/>
              </a:rPr>
              <a:t>@wavell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Lucina Stricko </a:t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accent5"/>
                </a:solidFill>
                <a:hlinkClick r:id="rId5"/>
              </a:rPr>
              <a:t>@lixuna</a:t>
            </a:r>
            <a:endParaRPr sz="1400"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Denver Williams </a:t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accent5"/>
                </a:solidFill>
                <a:hlinkClick r:id="rId6"/>
              </a:rPr>
              <a:t>@denverwilliams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 sz="1400">
                <a:solidFill>
                  <a:schemeClr val="dk2"/>
                </a:solidFill>
              </a:rPr>
              <a:t>Taylor Carpenter </a:t>
            </a:r>
            <a:endParaRPr b="1" sz="14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accent5"/>
                </a:solidFill>
                <a:hlinkClick r:id="rId7"/>
              </a:rPr>
              <a:t>@taylor</a:t>
            </a:r>
            <a:r>
              <a:rPr lang="en" sz="1400">
                <a:solidFill>
                  <a:schemeClr val="accent5"/>
                </a:solidFill>
              </a:rPr>
              <a:t>	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</p:txBody>
      </p:sp>
      <p:pic>
        <p:nvPicPr>
          <p:cNvPr id="820" name="Google Shape;820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5256" y="1253831"/>
            <a:ext cx="5838652" cy="377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279" y="3729679"/>
            <a:ext cx="1128600" cy="11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Cross-cloud CI Intro: What is it?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182" name="Google Shape;182;p31"/>
          <p:cNvSpPr txBox="1"/>
          <p:nvPr>
            <p:ph idx="4294967295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highlight>
                  <a:schemeClr val="lt1"/>
                </a:highlight>
              </a:rPr>
              <a:t>What? </a:t>
            </a: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</a:rPr>
              <a:t>The Cross-cloud CI project consists of a composable base CI system, a status repository server and a dashboard. </a:t>
            </a:r>
            <a:endParaRPr sz="18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</a:rPr>
              <a:t>The underlying CI testing system has 3 components (build pipeline, multi-cloud provisioner cross-cloud, cross-project) that continually </a:t>
            </a:r>
            <a:r>
              <a:rPr b="1" lang="en" sz="1800">
                <a:solidFill>
                  <a:srgbClr val="434343"/>
                </a:solidFill>
                <a:highlight>
                  <a:schemeClr val="lt1"/>
                </a:highlight>
              </a:rPr>
              <a:t>validate the interoperability of each CNCF project for any commit on stable and head across all supported cloud providers</a:t>
            </a: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</a:rPr>
              <a:t>. </a:t>
            </a:r>
            <a:endParaRPr sz="1800">
              <a:solidFill>
                <a:srgbClr val="434343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highlight>
                  <a:schemeClr val="lt1"/>
                </a:highlight>
              </a:rPr>
              <a:t>The testing system can reuse artifacts from a project’s existing CI system or generate new build artifacts. The status repository server collects the test results and the dashboard displays them.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Goal: to target CNCF projects 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4101138" y="1139524"/>
            <a:ext cx="1126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Incubating</a:t>
            </a:r>
            <a:endParaRPr b="1" sz="1300"/>
          </a:p>
        </p:txBody>
      </p:sp>
      <p:cxnSp>
        <p:nvCxnSpPr>
          <p:cNvPr id="189" name="Google Shape;189;p32"/>
          <p:cNvCxnSpPr/>
          <p:nvPr/>
        </p:nvCxnSpPr>
        <p:spPr>
          <a:xfrm>
            <a:off x="7698100" y="1665724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2"/>
          <p:cNvCxnSpPr/>
          <p:nvPr/>
        </p:nvCxnSpPr>
        <p:spPr>
          <a:xfrm>
            <a:off x="7698100" y="1665724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1" name="Google Shape;191;p32"/>
          <p:cNvGrpSpPr/>
          <p:nvPr/>
        </p:nvGrpSpPr>
        <p:grpSpPr>
          <a:xfrm>
            <a:off x="4863683" y="2761438"/>
            <a:ext cx="533400" cy="691037"/>
            <a:chOff x="4200050" y="2761438"/>
            <a:chExt cx="533400" cy="691037"/>
          </a:xfrm>
        </p:grpSpPr>
        <p:sp>
          <p:nvSpPr>
            <p:cNvPr id="192" name="Google Shape;192;p32"/>
            <p:cNvSpPr txBox="1"/>
            <p:nvPr/>
          </p:nvSpPr>
          <p:spPr>
            <a:xfrm>
              <a:off x="4200050" y="3076575"/>
              <a:ext cx="5334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Service Mesh</a:t>
              </a:r>
              <a:endParaRPr sz="700"/>
            </a:p>
          </p:txBody>
        </p:sp>
        <p:pic>
          <p:nvPicPr>
            <p:cNvPr id="193" name="Google Shape;19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30370" y="2761438"/>
              <a:ext cx="472761" cy="3833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32"/>
          <p:cNvGrpSpPr/>
          <p:nvPr/>
        </p:nvGrpSpPr>
        <p:grpSpPr>
          <a:xfrm>
            <a:off x="6406612" y="2807616"/>
            <a:ext cx="567900" cy="704247"/>
            <a:chOff x="5446512" y="2731416"/>
            <a:chExt cx="567900" cy="704247"/>
          </a:xfrm>
        </p:grpSpPr>
        <p:pic>
          <p:nvPicPr>
            <p:cNvPr id="195" name="Google Shape;19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80347" y="2731416"/>
              <a:ext cx="300229" cy="443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2"/>
            <p:cNvSpPr txBox="1"/>
            <p:nvPr/>
          </p:nvSpPr>
          <p:spPr>
            <a:xfrm>
              <a:off x="5446512" y="3159363"/>
              <a:ext cx="567900" cy="27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Storage</a:t>
              </a:r>
              <a:endParaRPr sz="700"/>
            </a:p>
          </p:txBody>
        </p:sp>
      </p:grpSp>
      <p:grpSp>
        <p:nvGrpSpPr>
          <p:cNvPr id="197" name="Google Shape;197;p32"/>
          <p:cNvGrpSpPr/>
          <p:nvPr/>
        </p:nvGrpSpPr>
        <p:grpSpPr>
          <a:xfrm>
            <a:off x="3290155" y="2666125"/>
            <a:ext cx="599100" cy="693350"/>
            <a:chOff x="2769125" y="2666125"/>
            <a:chExt cx="599100" cy="693350"/>
          </a:xfrm>
        </p:grpSpPr>
        <p:sp>
          <p:nvSpPr>
            <p:cNvPr id="198" name="Google Shape;198;p32"/>
            <p:cNvSpPr txBox="1"/>
            <p:nvPr/>
          </p:nvSpPr>
          <p:spPr>
            <a:xfrm>
              <a:off x="2769125" y="3076575"/>
              <a:ext cx="5991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Service Discovery</a:t>
              </a:r>
              <a:endParaRPr sz="700"/>
            </a:p>
          </p:txBody>
        </p:sp>
        <p:pic>
          <p:nvPicPr>
            <p:cNvPr id="199" name="Google Shape;199;p32"/>
            <p:cNvPicPr preferRelativeResize="0"/>
            <p:nvPr/>
          </p:nvPicPr>
          <p:blipFill rotWithShape="1">
            <a:blip r:embed="rId6">
              <a:alphaModFix/>
            </a:blip>
            <a:srcRect b="14236" l="5847" r="4602" t="0"/>
            <a:stretch/>
          </p:blipFill>
          <p:spPr>
            <a:xfrm>
              <a:off x="2798675" y="2666125"/>
              <a:ext cx="540000" cy="47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Google Shape;200;p32"/>
          <p:cNvGrpSpPr/>
          <p:nvPr/>
        </p:nvGrpSpPr>
        <p:grpSpPr>
          <a:xfrm>
            <a:off x="6274762" y="1698475"/>
            <a:ext cx="679200" cy="876100"/>
            <a:chOff x="1324599" y="2626775"/>
            <a:chExt cx="679200" cy="876100"/>
          </a:xfrm>
        </p:grpSpPr>
        <p:sp>
          <p:nvSpPr>
            <p:cNvPr id="201" name="Google Shape;201;p32"/>
            <p:cNvSpPr txBox="1"/>
            <p:nvPr/>
          </p:nvSpPr>
          <p:spPr>
            <a:xfrm>
              <a:off x="1324599" y="3076575"/>
              <a:ext cx="679200" cy="4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Distributed Tracing</a:t>
              </a:r>
              <a:endParaRPr sz="700"/>
            </a:p>
          </p:txBody>
        </p:sp>
        <p:pic>
          <p:nvPicPr>
            <p:cNvPr id="202" name="Google Shape;202;p32"/>
            <p:cNvPicPr preferRelativeResize="0"/>
            <p:nvPr/>
          </p:nvPicPr>
          <p:blipFill rotWithShape="1">
            <a:blip r:embed="rId7">
              <a:alphaModFix/>
            </a:blip>
            <a:srcRect b="5365" l="12183" r="10458" t="0"/>
            <a:stretch/>
          </p:blipFill>
          <p:spPr>
            <a:xfrm>
              <a:off x="1432549" y="2626775"/>
              <a:ext cx="463300" cy="51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" name="Google Shape;203;p32"/>
          <p:cNvGrpSpPr/>
          <p:nvPr/>
        </p:nvGrpSpPr>
        <p:grpSpPr>
          <a:xfrm>
            <a:off x="7051513" y="1763023"/>
            <a:ext cx="714300" cy="711452"/>
            <a:chOff x="1031713" y="2677423"/>
            <a:chExt cx="714300" cy="711452"/>
          </a:xfrm>
        </p:grpSpPr>
        <p:sp>
          <p:nvSpPr>
            <p:cNvPr id="204" name="Google Shape;204;p32"/>
            <p:cNvSpPr txBox="1"/>
            <p:nvPr/>
          </p:nvSpPr>
          <p:spPr>
            <a:xfrm>
              <a:off x="1031713" y="3076575"/>
              <a:ext cx="7143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Software Update Spec</a:t>
              </a:r>
              <a:endParaRPr sz="700"/>
            </a:p>
          </p:txBody>
        </p:sp>
        <p:pic>
          <p:nvPicPr>
            <p:cNvPr id="205" name="Google Shape;205;p3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212020" y="2677423"/>
              <a:ext cx="331060" cy="426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32"/>
          <p:cNvSpPr txBox="1"/>
          <p:nvPr/>
        </p:nvSpPr>
        <p:spPr>
          <a:xfrm>
            <a:off x="2574628" y="3167513"/>
            <a:ext cx="567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434343"/>
                </a:solidFill>
              </a:rPr>
              <a:t>Storage</a:t>
            </a:r>
            <a:endParaRPr sz="700">
              <a:solidFill>
                <a:srgbClr val="434343"/>
              </a:solidFill>
            </a:endParaRPr>
          </a:p>
        </p:txBody>
      </p:sp>
      <p:grpSp>
        <p:nvGrpSpPr>
          <p:cNvPr id="207" name="Google Shape;207;p32"/>
          <p:cNvGrpSpPr/>
          <p:nvPr/>
        </p:nvGrpSpPr>
        <p:grpSpPr>
          <a:xfrm>
            <a:off x="1893627" y="2794376"/>
            <a:ext cx="533400" cy="628999"/>
            <a:chOff x="1661416" y="2718176"/>
            <a:chExt cx="533400" cy="628999"/>
          </a:xfrm>
        </p:grpSpPr>
        <p:sp>
          <p:nvSpPr>
            <p:cNvPr id="208" name="Google Shape;208;p32"/>
            <p:cNvSpPr txBox="1"/>
            <p:nvPr/>
          </p:nvSpPr>
          <p:spPr>
            <a:xfrm>
              <a:off x="1661416" y="3076575"/>
              <a:ext cx="533400" cy="2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Security</a:t>
              </a:r>
              <a:endParaRPr sz="700"/>
            </a:p>
          </p:txBody>
        </p:sp>
        <p:pic>
          <p:nvPicPr>
            <p:cNvPr id="209" name="Google Shape;209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801870" y="2718176"/>
              <a:ext cx="252493" cy="4265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0" name="Google Shape;210;p32"/>
          <p:cNvCxnSpPr/>
          <p:nvPr/>
        </p:nvCxnSpPr>
        <p:spPr>
          <a:xfrm flipH="1">
            <a:off x="1580800" y="1722775"/>
            <a:ext cx="4500" cy="1946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2"/>
          <p:cNvSpPr txBox="1"/>
          <p:nvPr/>
        </p:nvSpPr>
        <p:spPr>
          <a:xfrm>
            <a:off x="243396" y="1162924"/>
            <a:ext cx="11268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Graduated</a:t>
            </a:r>
            <a:endParaRPr b="1" sz="1300"/>
          </a:p>
        </p:txBody>
      </p:sp>
      <p:grpSp>
        <p:nvGrpSpPr>
          <p:cNvPr id="212" name="Google Shape;212;p32"/>
          <p:cNvGrpSpPr/>
          <p:nvPr/>
        </p:nvGrpSpPr>
        <p:grpSpPr>
          <a:xfrm>
            <a:off x="5544697" y="2708825"/>
            <a:ext cx="714300" cy="713350"/>
            <a:chOff x="6427138" y="2708825"/>
            <a:chExt cx="714300" cy="713350"/>
          </a:xfrm>
        </p:grpSpPr>
        <p:pic>
          <p:nvPicPr>
            <p:cNvPr id="213" name="Google Shape;213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574823" y="2708825"/>
              <a:ext cx="418929" cy="435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32"/>
            <p:cNvSpPr txBox="1"/>
            <p:nvPr/>
          </p:nvSpPr>
          <p:spPr>
            <a:xfrm>
              <a:off x="6427138" y="3076575"/>
              <a:ext cx="7143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Package Management</a:t>
              </a:r>
              <a:endParaRPr sz="700"/>
            </a:p>
          </p:txBody>
        </p:sp>
      </p:grpSp>
      <p:grpSp>
        <p:nvGrpSpPr>
          <p:cNvPr id="215" name="Google Shape;215;p32"/>
          <p:cNvGrpSpPr/>
          <p:nvPr/>
        </p:nvGrpSpPr>
        <p:grpSpPr>
          <a:xfrm>
            <a:off x="338350" y="1525580"/>
            <a:ext cx="869764" cy="726287"/>
            <a:chOff x="88895" y="1678055"/>
            <a:chExt cx="1132800" cy="900096"/>
          </a:xfrm>
        </p:grpSpPr>
        <p:sp>
          <p:nvSpPr>
            <p:cNvPr id="216" name="Google Shape;216;p32"/>
            <p:cNvSpPr txBox="1"/>
            <p:nvPr/>
          </p:nvSpPr>
          <p:spPr>
            <a:xfrm>
              <a:off x="88895" y="2285651"/>
              <a:ext cx="11328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06060"/>
                  </a:solidFill>
                  <a:highlight>
                    <a:srgbClr val="FFFFFF"/>
                  </a:highlight>
                </a:rPr>
                <a:t>Orchestration</a:t>
              </a:r>
              <a:endParaRPr sz="900"/>
            </a:p>
          </p:txBody>
        </p:sp>
        <p:pic>
          <p:nvPicPr>
            <p:cNvPr id="217" name="Google Shape;217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0254" y="1678055"/>
              <a:ext cx="826534" cy="7373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32"/>
          <p:cNvGrpSpPr/>
          <p:nvPr/>
        </p:nvGrpSpPr>
        <p:grpSpPr>
          <a:xfrm>
            <a:off x="376699" y="2280407"/>
            <a:ext cx="759661" cy="734278"/>
            <a:chOff x="138154" y="2595288"/>
            <a:chExt cx="989400" cy="909999"/>
          </a:xfrm>
        </p:grpSpPr>
        <p:sp>
          <p:nvSpPr>
            <p:cNvPr id="219" name="Google Shape;219;p32"/>
            <p:cNvSpPr txBox="1"/>
            <p:nvPr/>
          </p:nvSpPr>
          <p:spPr>
            <a:xfrm>
              <a:off x="138154" y="3204687"/>
              <a:ext cx="989400" cy="3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06060"/>
                  </a:solidFill>
                  <a:highlight>
                    <a:srgbClr val="FFFFFF"/>
                  </a:highlight>
                </a:rPr>
                <a:t>Monitoring</a:t>
              </a:r>
              <a:endParaRPr sz="900"/>
            </a:p>
          </p:txBody>
        </p:sp>
        <p:pic>
          <p:nvPicPr>
            <p:cNvPr id="220" name="Google Shape;220;p32"/>
            <p:cNvPicPr preferRelativeResize="0"/>
            <p:nvPr/>
          </p:nvPicPr>
          <p:blipFill rotWithShape="1">
            <a:blip r:embed="rId12">
              <a:alphaModFix/>
            </a:blip>
            <a:srcRect b="12770" l="5460" r="7726" t="0"/>
            <a:stretch/>
          </p:blipFill>
          <p:spPr>
            <a:xfrm>
              <a:off x="264479" y="2595288"/>
              <a:ext cx="736733" cy="6235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p32"/>
          <p:cNvGrpSpPr/>
          <p:nvPr/>
        </p:nvGrpSpPr>
        <p:grpSpPr>
          <a:xfrm>
            <a:off x="5516780" y="1712250"/>
            <a:ext cx="634500" cy="654737"/>
            <a:chOff x="5698938" y="1788450"/>
            <a:chExt cx="634500" cy="654737"/>
          </a:xfrm>
        </p:grpSpPr>
        <p:sp>
          <p:nvSpPr>
            <p:cNvPr id="222" name="Google Shape;222;p32"/>
            <p:cNvSpPr txBox="1"/>
            <p:nvPr/>
          </p:nvSpPr>
          <p:spPr>
            <a:xfrm>
              <a:off x="5698938" y="2207088"/>
              <a:ext cx="6345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Networking </a:t>
              </a:r>
              <a:endParaRPr sz="700">
                <a:solidFill>
                  <a:srgbClr val="606060"/>
                </a:solidFill>
                <a:highlight>
                  <a:srgbClr val="FFFFFF"/>
                </a:highlight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API</a:t>
              </a:r>
              <a:endParaRPr sz="700"/>
            </a:p>
          </p:txBody>
        </p:sp>
        <p:pic>
          <p:nvPicPr>
            <p:cNvPr id="223" name="Google Shape;223;p32"/>
            <p:cNvPicPr preferRelativeResize="0"/>
            <p:nvPr/>
          </p:nvPicPr>
          <p:blipFill rotWithShape="1">
            <a:blip r:embed="rId13">
              <a:alphaModFix/>
            </a:blip>
            <a:srcRect b="4148" l="19733" r="12525" t="5263"/>
            <a:stretch/>
          </p:blipFill>
          <p:spPr>
            <a:xfrm>
              <a:off x="5815912" y="1788450"/>
              <a:ext cx="400550" cy="489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32"/>
          <p:cNvGrpSpPr/>
          <p:nvPr/>
        </p:nvGrpSpPr>
        <p:grpSpPr>
          <a:xfrm>
            <a:off x="2602842" y="1799350"/>
            <a:ext cx="567775" cy="643837"/>
            <a:chOff x="2793257" y="1799350"/>
            <a:chExt cx="567775" cy="643837"/>
          </a:xfrm>
        </p:grpSpPr>
        <p:sp>
          <p:nvSpPr>
            <p:cNvPr id="225" name="Google Shape;225;p32"/>
            <p:cNvSpPr txBox="1"/>
            <p:nvPr/>
          </p:nvSpPr>
          <p:spPr>
            <a:xfrm>
              <a:off x="2795145" y="2207088"/>
              <a:ext cx="564000" cy="23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Logging</a:t>
              </a:r>
              <a:endParaRPr sz="700"/>
            </a:p>
          </p:txBody>
        </p:sp>
        <p:pic>
          <p:nvPicPr>
            <p:cNvPr id="226" name="Google Shape;226;p32"/>
            <p:cNvPicPr preferRelativeResize="0"/>
            <p:nvPr/>
          </p:nvPicPr>
          <p:blipFill rotWithShape="1">
            <a:blip r:embed="rId14">
              <a:alphaModFix/>
            </a:blip>
            <a:srcRect b="11504" l="0" r="0" t="0"/>
            <a:stretch/>
          </p:blipFill>
          <p:spPr>
            <a:xfrm>
              <a:off x="2793257" y="1799350"/>
              <a:ext cx="567775" cy="47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32"/>
          <p:cNvGrpSpPr/>
          <p:nvPr/>
        </p:nvGrpSpPr>
        <p:grpSpPr>
          <a:xfrm>
            <a:off x="3276458" y="1699000"/>
            <a:ext cx="612400" cy="752600"/>
            <a:chOff x="2224847" y="1775200"/>
            <a:chExt cx="612400" cy="752600"/>
          </a:xfrm>
        </p:grpSpPr>
        <p:sp>
          <p:nvSpPr>
            <p:cNvPr id="228" name="Google Shape;228;p32"/>
            <p:cNvSpPr txBox="1"/>
            <p:nvPr/>
          </p:nvSpPr>
          <p:spPr>
            <a:xfrm>
              <a:off x="2231497" y="2207100"/>
              <a:ext cx="599100" cy="3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Remote Procedure Call</a:t>
              </a:r>
              <a:endParaRPr sz="700"/>
            </a:p>
          </p:txBody>
        </p:sp>
        <p:pic>
          <p:nvPicPr>
            <p:cNvPr id="229" name="Google Shape;229;p32"/>
            <p:cNvPicPr preferRelativeResize="0"/>
            <p:nvPr/>
          </p:nvPicPr>
          <p:blipFill rotWithShape="1">
            <a:blip r:embed="rId15">
              <a:alphaModFix/>
            </a:blip>
            <a:srcRect b="31754" l="5847" r="4602" t="0"/>
            <a:stretch/>
          </p:blipFill>
          <p:spPr>
            <a:xfrm>
              <a:off x="2224847" y="1775200"/>
              <a:ext cx="612400" cy="42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32"/>
          <p:cNvGrpSpPr/>
          <p:nvPr/>
        </p:nvGrpSpPr>
        <p:grpSpPr>
          <a:xfrm>
            <a:off x="1817801" y="1818291"/>
            <a:ext cx="679200" cy="611396"/>
            <a:chOff x="2038095" y="1894491"/>
            <a:chExt cx="679200" cy="611396"/>
          </a:xfrm>
        </p:grpSpPr>
        <p:sp>
          <p:nvSpPr>
            <p:cNvPr id="231" name="Google Shape;231;p32"/>
            <p:cNvSpPr txBox="1"/>
            <p:nvPr/>
          </p:nvSpPr>
          <p:spPr>
            <a:xfrm>
              <a:off x="2038095" y="2207088"/>
              <a:ext cx="6792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Distributed Tracing API</a:t>
              </a:r>
              <a:endParaRPr sz="700"/>
            </a:p>
          </p:txBody>
        </p:sp>
        <p:pic>
          <p:nvPicPr>
            <p:cNvPr id="232" name="Google Shape;232;p3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109918" y="1894491"/>
              <a:ext cx="535553" cy="3835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" name="Google Shape;233;p32"/>
          <p:cNvGrpSpPr/>
          <p:nvPr/>
        </p:nvGrpSpPr>
        <p:grpSpPr>
          <a:xfrm>
            <a:off x="3994698" y="1723150"/>
            <a:ext cx="631200" cy="779737"/>
            <a:chOff x="4298941" y="1799350"/>
            <a:chExt cx="631200" cy="779737"/>
          </a:xfrm>
        </p:grpSpPr>
        <p:sp>
          <p:nvSpPr>
            <p:cNvPr id="234" name="Google Shape;234;p32"/>
            <p:cNvSpPr txBox="1"/>
            <p:nvPr/>
          </p:nvSpPr>
          <p:spPr>
            <a:xfrm>
              <a:off x="4298941" y="2207088"/>
              <a:ext cx="6312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Container Runtime</a:t>
              </a:r>
              <a:endParaRPr sz="700"/>
            </a:p>
          </p:txBody>
        </p:sp>
        <p:pic>
          <p:nvPicPr>
            <p:cNvPr id="235" name="Google Shape;235;p3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471389" y="1799350"/>
              <a:ext cx="286304" cy="478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32"/>
          <p:cNvGrpSpPr/>
          <p:nvPr/>
        </p:nvGrpSpPr>
        <p:grpSpPr>
          <a:xfrm>
            <a:off x="4731739" y="1712500"/>
            <a:ext cx="679200" cy="763988"/>
            <a:chOff x="4963714" y="1788700"/>
            <a:chExt cx="679200" cy="763988"/>
          </a:xfrm>
        </p:grpSpPr>
        <p:sp>
          <p:nvSpPr>
            <p:cNvPr id="237" name="Google Shape;237;p32"/>
            <p:cNvSpPr txBox="1"/>
            <p:nvPr/>
          </p:nvSpPr>
          <p:spPr>
            <a:xfrm>
              <a:off x="4963714" y="2207088"/>
              <a:ext cx="6792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Container Runtime</a:t>
              </a:r>
              <a:endParaRPr sz="700"/>
            </a:p>
          </p:txBody>
        </p:sp>
        <p:pic>
          <p:nvPicPr>
            <p:cNvPr id="238" name="Google Shape;238;p32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165876" y="1788700"/>
              <a:ext cx="274877" cy="48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" name="Google Shape;239;p32"/>
          <p:cNvGrpSpPr/>
          <p:nvPr/>
        </p:nvGrpSpPr>
        <p:grpSpPr>
          <a:xfrm>
            <a:off x="4036869" y="2908841"/>
            <a:ext cx="679200" cy="513334"/>
            <a:chOff x="4563679" y="2908841"/>
            <a:chExt cx="679200" cy="513334"/>
          </a:xfrm>
        </p:grpSpPr>
        <p:sp>
          <p:nvSpPr>
            <p:cNvPr id="240" name="Google Shape;240;p32"/>
            <p:cNvSpPr txBox="1"/>
            <p:nvPr/>
          </p:nvSpPr>
          <p:spPr>
            <a:xfrm>
              <a:off x="4563679" y="3076575"/>
              <a:ext cx="6792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Messaging</a:t>
              </a:r>
              <a:endParaRPr sz="700"/>
            </a:p>
          </p:txBody>
        </p:sp>
        <p:pic>
          <p:nvPicPr>
            <p:cNvPr id="241" name="Google Shape;241;p32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655346" y="2908841"/>
              <a:ext cx="495866" cy="127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32"/>
          <p:cNvSpPr txBox="1"/>
          <p:nvPr/>
        </p:nvSpPr>
        <p:spPr>
          <a:xfrm>
            <a:off x="4156425" y="3638202"/>
            <a:ext cx="11118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SANDBOX</a:t>
            </a:r>
            <a:endParaRPr b="1" sz="1200">
              <a:solidFill>
                <a:srgbClr val="7F7F7F"/>
              </a:solidFill>
            </a:endParaRPr>
          </a:p>
        </p:txBody>
      </p:sp>
      <p:cxnSp>
        <p:nvCxnSpPr>
          <p:cNvPr id="243" name="Google Shape;243;p32"/>
          <p:cNvCxnSpPr/>
          <p:nvPr/>
        </p:nvCxnSpPr>
        <p:spPr>
          <a:xfrm>
            <a:off x="282750" y="3802525"/>
            <a:ext cx="37788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4" name="Google Shape;244;p32"/>
          <p:cNvCxnSpPr/>
          <p:nvPr/>
        </p:nvCxnSpPr>
        <p:spPr>
          <a:xfrm>
            <a:off x="5142303" y="3801329"/>
            <a:ext cx="3744300" cy="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5" name="Google Shape;245;p32"/>
          <p:cNvGrpSpPr/>
          <p:nvPr/>
        </p:nvGrpSpPr>
        <p:grpSpPr>
          <a:xfrm>
            <a:off x="-13463" y="3993928"/>
            <a:ext cx="836400" cy="978897"/>
            <a:chOff x="169900" y="3577378"/>
            <a:chExt cx="836400" cy="978897"/>
          </a:xfrm>
        </p:grpSpPr>
        <p:pic>
          <p:nvPicPr>
            <p:cNvPr id="246" name="Google Shape;246;p32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10137" y="3577378"/>
              <a:ext cx="555925" cy="5859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32"/>
            <p:cNvSpPr txBox="1"/>
            <p:nvPr/>
          </p:nvSpPr>
          <p:spPr>
            <a:xfrm>
              <a:off x="169900" y="4180375"/>
              <a:ext cx="8364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Identity Spec</a:t>
              </a:r>
              <a:endParaRPr sz="800"/>
            </a:p>
          </p:txBody>
        </p:sp>
      </p:grpSp>
      <p:grpSp>
        <p:nvGrpSpPr>
          <p:cNvPr id="248" name="Google Shape;248;p32"/>
          <p:cNvGrpSpPr/>
          <p:nvPr/>
        </p:nvGrpSpPr>
        <p:grpSpPr>
          <a:xfrm>
            <a:off x="771311" y="3993923"/>
            <a:ext cx="599100" cy="978902"/>
            <a:chOff x="1131167" y="3577373"/>
            <a:chExt cx="599100" cy="978902"/>
          </a:xfrm>
        </p:grpSpPr>
        <p:pic>
          <p:nvPicPr>
            <p:cNvPr id="249" name="Google Shape;249;p32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1236457" y="3577373"/>
              <a:ext cx="388520" cy="585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32"/>
            <p:cNvSpPr txBox="1"/>
            <p:nvPr/>
          </p:nvSpPr>
          <p:spPr>
            <a:xfrm>
              <a:off x="1131167" y="4180375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Identity</a:t>
              </a:r>
              <a:endParaRPr sz="800"/>
            </a:p>
          </p:txBody>
        </p:sp>
      </p:grpSp>
      <p:grpSp>
        <p:nvGrpSpPr>
          <p:cNvPr id="251" name="Google Shape;251;p32"/>
          <p:cNvGrpSpPr/>
          <p:nvPr/>
        </p:nvGrpSpPr>
        <p:grpSpPr>
          <a:xfrm>
            <a:off x="1471185" y="4031692"/>
            <a:ext cx="617700" cy="941133"/>
            <a:chOff x="1961732" y="3615142"/>
            <a:chExt cx="617700" cy="941133"/>
          </a:xfrm>
        </p:grpSpPr>
        <p:pic>
          <p:nvPicPr>
            <p:cNvPr id="252" name="Google Shape;252;p32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1961732" y="3615142"/>
              <a:ext cx="617700" cy="548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2"/>
            <p:cNvSpPr txBox="1"/>
            <p:nvPr/>
          </p:nvSpPr>
          <p:spPr>
            <a:xfrm>
              <a:off x="1971032" y="4180375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Policy</a:t>
              </a:r>
              <a:endParaRPr sz="800"/>
            </a:p>
          </p:txBody>
        </p:sp>
      </p:grpSp>
      <p:grpSp>
        <p:nvGrpSpPr>
          <p:cNvPr id="254" name="Google Shape;254;p32"/>
          <p:cNvGrpSpPr/>
          <p:nvPr/>
        </p:nvGrpSpPr>
        <p:grpSpPr>
          <a:xfrm>
            <a:off x="2993033" y="3993925"/>
            <a:ext cx="599100" cy="978900"/>
            <a:chOff x="3386462" y="3577375"/>
            <a:chExt cx="599100" cy="978900"/>
          </a:xfrm>
        </p:grpSpPr>
        <p:sp>
          <p:nvSpPr>
            <p:cNvPr id="255" name="Google Shape;255;p32"/>
            <p:cNvSpPr txBox="1"/>
            <p:nvPr/>
          </p:nvSpPr>
          <p:spPr>
            <a:xfrm>
              <a:off x="3386462" y="4180375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Tooling</a:t>
              </a:r>
              <a:endParaRPr sz="800"/>
            </a:p>
          </p:txBody>
        </p:sp>
        <p:pic>
          <p:nvPicPr>
            <p:cNvPr id="256" name="Google Shape;256;p32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3455092" y="3577375"/>
              <a:ext cx="461842" cy="585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7" name="Google Shape;257;p32"/>
          <p:cNvGrpSpPr/>
          <p:nvPr/>
        </p:nvGrpSpPr>
        <p:grpSpPr>
          <a:xfrm>
            <a:off x="7087632" y="2712850"/>
            <a:ext cx="599100" cy="813025"/>
            <a:chOff x="8035806" y="2220100"/>
            <a:chExt cx="599100" cy="813025"/>
          </a:xfrm>
        </p:grpSpPr>
        <p:pic>
          <p:nvPicPr>
            <p:cNvPr id="258" name="Google Shape;258;p3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111998" y="2220100"/>
              <a:ext cx="415383" cy="51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2"/>
            <p:cNvSpPr txBox="1"/>
            <p:nvPr/>
          </p:nvSpPr>
          <p:spPr>
            <a:xfrm>
              <a:off x="8035806" y="2657225"/>
              <a:ext cx="5991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Registry</a:t>
              </a:r>
              <a:endParaRPr sz="800"/>
            </a:p>
          </p:txBody>
        </p:sp>
      </p:grpSp>
      <p:grpSp>
        <p:nvGrpSpPr>
          <p:cNvPr id="260" name="Google Shape;260;p32"/>
          <p:cNvGrpSpPr/>
          <p:nvPr/>
        </p:nvGrpSpPr>
        <p:grpSpPr>
          <a:xfrm>
            <a:off x="3630781" y="4175150"/>
            <a:ext cx="869798" cy="797675"/>
            <a:chOff x="5223277" y="3758600"/>
            <a:chExt cx="869797" cy="797675"/>
          </a:xfrm>
        </p:grpSpPr>
        <p:pic>
          <p:nvPicPr>
            <p:cNvPr id="261" name="Google Shape;261;p32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5223277" y="3758600"/>
              <a:ext cx="869797" cy="4047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32"/>
            <p:cNvSpPr txBox="1"/>
            <p:nvPr/>
          </p:nvSpPr>
          <p:spPr>
            <a:xfrm>
              <a:off x="5223326" y="4180375"/>
              <a:ext cx="8697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Metrics Spec</a:t>
              </a:r>
              <a:endParaRPr sz="800"/>
            </a:p>
          </p:txBody>
        </p:sp>
      </p:grpSp>
      <p:grpSp>
        <p:nvGrpSpPr>
          <p:cNvPr id="263" name="Google Shape;263;p32"/>
          <p:cNvGrpSpPr/>
          <p:nvPr/>
        </p:nvGrpSpPr>
        <p:grpSpPr>
          <a:xfrm>
            <a:off x="4525153" y="3993924"/>
            <a:ext cx="869700" cy="978901"/>
            <a:chOff x="6241550" y="3577374"/>
            <a:chExt cx="869700" cy="978901"/>
          </a:xfrm>
        </p:grpSpPr>
        <p:sp>
          <p:nvSpPr>
            <p:cNvPr id="264" name="Google Shape;264;p32"/>
            <p:cNvSpPr txBox="1"/>
            <p:nvPr/>
          </p:nvSpPr>
          <p:spPr>
            <a:xfrm>
              <a:off x="6241550" y="4180375"/>
              <a:ext cx="8697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Distributed K/V</a:t>
              </a:r>
              <a:endParaRPr sz="800">
                <a:solidFill>
                  <a:srgbClr val="606060"/>
                </a:solidFill>
                <a:highlight>
                  <a:srgbClr val="FFFFFF"/>
                </a:highlight>
              </a:endParaRPr>
            </a:p>
          </p:txBody>
        </p:sp>
        <p:pic>
          <p:nvPicPr>
            <p:cNvPr id="265" name="Google Shape;265;p32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6498675" y="3577374"/>
              <a:ext cx="355451" cy="585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Google Shape;266;p32"/>
          <p:cNvGrpSpPr/>
          <p:nvPr/>
        </p:nvGrpSpPr>
        <p:grpSpPr>
          <a:xfrm>
            <a:off x="5343227" y="3981556"/>
            <a:ext cx="702600" cy="991269"/>
            <a:chOff x="7373977" y="3565006"/>
            <a:chExt cx="702600" cy="991269"/>
          </a:xfrm>
        </p:grpSpPr>
        <p:sp>
          <p:nvSpPr>
            <p:cNvPr id="267" name="Google Shape;267;p32"/>
            <p:cNvSpPr txBox="1"/>
            <p:nvPr/>
          </p:nvSpPr>
          <p:spPr>
            <a:xfrm>
              <a:off x="7373977" y="4180375"/>
              <a:ext cx="7026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Monitoring</a:t>
              </a:r>
              <a:endParaRPr sz="800">
                <a:solidFill>
                  <a:srgbClr val="606060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606060"/>
                </a:solidFill>
                <a:highlight>
                  <a:srgbClr val="FFFFFF"/>
                </a:highlight>
              </a:endParaRPr>
            </a:p>
          </p:txBody>
        </p:sp>
        <p:pic>
          <p:nvPicPr>
            <p:cNvPr id="268" name="Google Shape;268;p32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7494351" y="3565006"/>
              <a:ext cx="461850" cy="5983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32"/>
          <p:cNvGrpSpPr/>
          <p:nvPr/>
        </p:nvGrpSpPr>
        <p:grpSpPr>
          <a:xfrm>
            <a:off x="2189659" y="4127924"/>
            <a:ext cx="702600" cy="844901"/>
            <a:chOff x="2695331" y="3711374"/>
            <a:chExt cx="702600" cy="844901"/>
          </a:xfrm>
        </p:grpSpPr>
        <p:sp>
          <p:nvSpPr>
            <p:cNvPr id="270" name="Google Shape;270;p32"/>
            <p:cNvSpPr txBox="1"/>
            <p:nvPr/>
          </p:nvSpPr>
          <p:spPr>
            <a:xfrm>
              <a:off x="2695331" y="4180375"/>
              <a:ext cx="7026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Serverless</a:t>
              </a:r>
              <a:endParaRPr sz="800"/>
            </a:p>
          </p:txBody>
        </p:sp>
        <p:pic>
          <p:nvPicPr>
            <p:cNvPr id="271" name="Google Shape;271;p32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2712131" y="3711374"/>
              <a:ext cx="669000" cy="451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32"/>
          <p:cNvGrpSpPr/>
          <p:nvPr/>
        </p:nvGrpSpPr>
        <p:grpSpPr>
          <a:xfrm>
            <a:off x="5994201" y="4147877"/>
            <a:ext cx="769200" cy="824948"/>
            <a:chOff x="7442001" y="4224077"/>
            <a:chExt cx="769200" cy="824948"/>
          </a:xfrm>
        </p:grpSpPr>
        <p:sp>
          <p:nvSpPr>
            <p:cNvPr id="273" name="Google Shape;273;p32"/>
            <p:cNvSpPr txBox="1"/>
            <p:nvPr/>
          </p:nvSpPr>
          <p:spPr>
            <a:xfrm>
              <a:off x="7442001" y="4673125"/>
              <a:ext cx="7692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Packaging Spec</a:t>
              </a:r>
              <a:endParaRPr sz="800">
                <a:solidFill>
                  <a:srgbClr val="606060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606060"/>
                </a:solidFill>
                <a:highlight>
                  <a:srgbClr val="FFFFFF"/>
                </a:highlight>
              </a:endParaRPr>
            </a:p>
          </p:txBody>
        </p:sp>
        <p:pic>
          <p:nvPicPr>
            <p:cNvPr id="274" name="Google Shape;274;p32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7527051" y="4224077"/>
              <a:ext cx="599100" cy="4320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32"/>
          <p:cNvGrpSpPr/>
          <p:nvPr/>
        </p:nvGrpSpPr>
        <p:grpSpPr>
          <a:xfrm>
            <a:off x="6711775" y="3997875"/>
            <a:ext cx="666300" cy="974950"/>
            <a:chOff x="8311975" y="4074075"/>
            <a:chExt cx="666300" cy="974950"/>
          </a:xfrm>
        </p:grpSpPr>
        <p:pic>
          <p:nvPicPr>
            <p:cNvPr id="276" name="Google Shape;276;p32"/>
            <p:cNvPicPr preferRelativeResize="0"/>
            <p:nvPr/>
          </p:nvPicPr>
          <p:blipFill rotWithShape="1">
            <a:blip r:embed="rId30">
              <a:alphaModFix/>
            </a:blip>
            <a:srcRect b="12883" l="27545" r="26605" t="13413"/>
            <a:stretch/>
          </p:blipFill>
          <p:spPr>
            <a:xfrm>
              <a:off x="8444150" y="4074075"/>
              <a:ext cx="401949" cy="60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32"/>
            <p:cNvSpPr txBox="1"/>
            <p:nvPr/>
          </p:nvSpPr>
          <p:spPr>
            <a:xfrm>
              <a:off x="8311975" y="4673125"/>
              <a:ext cx="6663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rgbClr val="FFFFFF"/>
                  </a:highlight>
                </a:rPr>
                <a:t>Container Security</a:t>
              </a:r>
              <a:endParaRPr sz="800">
                <a:solidFill>
                  <a:srgbClr val="606060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278" name="Google Shape;278;p32"/>
          <p:cNvGrpSpPr/>
          <p:nvPr/>
        </p:nvGrpSpPr>
        <p:grpSpPr>
          <a:xfrm>
            <a:off x="7362325" y="4057750"/>
            <a:ext cx="869700" cy="1025825"/>
            <a:chOff x="8124325" y="4057750"/>
            <a:chExt cx="869700" cy="1025825"/>
          </a:xfrm>
        </p:grpSpPr>
        <p:pic>
          <p:nvPicPr>
            <p:cNvPr id="279" name="Google Shape;279;p32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8292474" y="4057750"/>
              <a:ext cx="533400" cy="562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" name="Google Shape;280;p32"/>
            <p:cNvSpPr txBox="1"/>
            <p:nvPr/>
          </p:nvSpPr>
          <p:spPr>
            <a:xfrm>
              <a:off x="8124325" y="4520775"/>
              <a:ext cx="869700" cy="56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06060"/>
                  </a:solidFill>
                  <a:highlight>
                    <a:schemeClr val="lt1"/>
                  </a:highlight>
                </a:rPr>
                <a:t>Image Distribution</a:t>
              </a:r>
              <a:endParaRPr sz="800">
                <a:solidFill>
                  <a:srgbClr val="606060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281" name="Google Shape;281;p32"/>
          <p:cNvGrpSpPr/>
          <p:nvPr/>
        </p:nvGrpSpPr>
        <p:grpSpPr>
          <a:xfrm>
            <a:off x="335984" y="3031882"/>
            <a:ext cx="836400" cy="941130"/>
            <a:chOff x="6409288" y="1788444"/>
            <a:chExt cx="750000" cy="802943"/>
          </a:xfrm>
        </p:grpSpPr>
        <p:sp>
          <p:nvSpPr>
            <p:cNvPr id="282" name="Google Shape;282;p32"/>
            <p:cNvSpPr txBox="1"/>
            <p:nvPr/>
          </p:nvSpPr>
          <p:spPr>
            <a:xfrm>
              <a:off x="6409288" y="2207088"/>
              <a:ext cx="7500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606060"/>
                  </a:solidFill>
                  <a:highlight>
                    <a:srgbClr val="FFFFFF"/>
                  </a:highlight>
                </a:rPr>
                <a:t>Service Mesh</a:t>
              </a:r>
              <a:endParaRPr sz="700">
                <a:solidFill>
                  <a:srgbClr val="606060"/>
                </a:solidFill>
                <a:highlight>
                  <a:srgbClr val="FFFFFF"/>
                </a:highlight>
              </a:endParaRPr>
            </a:p>
          </p:txBody>
        </p:sp>
        <p:pic>
          <p:nvPicPr>
            <p:cNvPr id="283" name="Google Shape;283;p32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6533002" y="1788444"/>
              <a:ext cx="502570" cy="4895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" name="Google Shape;284;p32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8224800" y="4051094"/>
            <a:ext cx="634500" cy="64795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8120225" y="4622850"/>
            <a:ext cx="836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06060"/>
                </a:solidFill>
                <a:highlight>
                  <a:schemeClr val="lt1"/>
                </a:highlight>
              </a:rPr>
              <a:t>Nodeless</a:t>
            </a:r>
            <a:endParaRPr sz="800">
              <a:solidFill>
                <a:srgbClr val="606060"/>
              </a:solidFill>
              <a:highlight>
                <a:schemeClr val="lt1"/>
              </a:highlight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2705022" y="2808649"/>
            <a:ext cx="331939" cy="370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8004276" y="2732950"/>
            <a:ext cx="331924" cy="37635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2"/>
          <p:cNvSpPr txBox="1"/>
          <p:nvPr/>
        </p:nvSpPr>
        <p:spPr>
          <a:xfrm>
            <a:off x="7813084" y="3127963"/>
            <a:ext cx="714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06060"/>
                </a:solidFill>
                <a:highlight>
                  <a:srgbClr val="FFFFFF"/>
                </a:highlight>
              </a:rPr>
              <a:t>Distributed K/V</a:t>
            </a:r>
            <a:br>
              <a:rPr lang="en" sz="700">
                <a:solidFill>
                  <a:srgbClr val="606060"/>
                </a:solidFill>
                <a:highlight>
                  <a:srgbClr val="FFFFFF"/>
                </a:highlight>
              </a:rPr>
            </a:br>
            <a:br>
              <a:rPr lang="en" sz="700">
                <a:solidFill>
                  <a:srgbClr val="606060"/>
                </a:solidFill>
                <a:highlight>
                  <a:srgbClr val="FFFFFF"/>
                </a:highlight>
              </a:rPr>
            </a:b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Cross-cloud CI Intro: cncf.ci</a:t>
            </a:r>
            <a:endParaRPr sz="3400">
              <a:solidFill>
                <a:srgbClr val="275187"/>
              </a:solidFill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 rotWithShape="1">
          <a:blip r:embed="rId4">
            <a:alphaModFix/>
          </a:blip>
          <a:srcRect b="71383" l="0" r="0" t="0"/>
          <a:stretch/>
        </p:blipFill>
        <p:spPr>
          <a:xfrm>
            <a:off x="310450" y="1926650"/>
            <a:ext cx="8602701" cy="22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3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Goal: to target non-CNCF projects  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300" name="Google Shape;300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1" name="Google Shape;301;p34"/>
          <p:cNvCxnSpPr/>
          <p:nvPr/>
        </p:nvCxnSpPr>
        <p:spPr>
          <a:xfrm flipH="1">
            <a:off x="1783850" y="3004625"/>
            <a:ext cx="5481300" cy="12600"/>
          </a:xfrm>
          <a:prstGeom prst="straightConnector1">
            <a:avLst/>
          </a:prstGeom>
          <a:noFill/>
          <a:ln cap="flat" cmpd="sng" w="38100">
            <a:solidFill>
              <a:srgbClr val="27518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4"/>
          <p:cNvSpPr txBox="1"/>
          <p:nvPr/>
        </p:nvSpPr>
        <p:spPr>
          <a:xfrm>
            <a:off x="218675" y="1093225"/>
            <a:ext cx="1847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51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Implemented</a:t>
            </a:r>
            <a:endParaRPr b="1" sz="1800">
              <a:solidFill>
                <a:srgbClr val="27518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262" y="1672625"/>
            <a:ext cx="3560067" cy="7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/>
          <p:cNvPicPr preferRelativeResize="0"/>
          <p:nvPr/>
        </p:nvPicPr>
        <p:blipFill rotWithShape="1">
          <a:blip r:embed="rId5">
            <a:alphaModFix/>
          </a:blip>
          <a:srcRect b="54865" l="0" r="0" t="0"/>
          <a:stretch/>
        </p:blipFill>
        <p:spPr>
          <a:xfrm>
            <a:off x="1211836" y="3474425"/>
            <a:ext cx="6600685" cy="12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457198" y="8717"/>
            <a:ext cx="78867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Goal: to target public, bare metal </a:t>
            </a:r>
            <a:endParaRPr sz="3400">
              <a:solidFill>
                <a:srgbClr val="2751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23D95"/>
              </a:buClr>
              <a:buSzPts val="3000"/>
              <a:buFont typeface="Arial"/>
              <a:buNone/>
            </a:pPr>
            <a:r>
              <a:rPr lang="en" sz="3400">
                <a:solidFill>
                  <a:srgbClr val="275187"/>
                </a:solidFill>
              </a:rPr>
              <a:t>&amp; private clouds</a:t>
            </a:r>
            <a:endParaRPr sz="3400">
              <a:solidFill>
                <a:srgbClr val="275187"/>
              </a:solidFill>
            </a:endParaRPr>
          </a:p>
        </p:txBody>
      </p:sp>
      <p:sp>
        <p:nvSpPr>
          <p:cNvPr id="310" name="Google Shape;310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516" y="3090064"/>
            <a:ext cx="2006882" cy="631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m.png" id="312" name="Google Shape;3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5745" y="3861491"/>
            <a:ext cx="1103601" cy="315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/>
          <p:nvPr/>
        </p:nvSpPr>
        <p:spPr>
          <a:xfrm>
            <a:off x="7114324" y="3588475"/>
            <a:ext cx="636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67AA7"/>
                </a:solidFill>
              </a:rPr>
              <a:t>+</a:t>
            </a:r>
            <a:endParaRPr sz="4000">
              <a:solidFill>
                <a:srgbClr val="067AA7"/>
              </a:solidFill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6776330" y="2951501"/>
            <a:ext cx="2216400" cy="817500"/>
          </a:xfrm>
          <a:prstGeom prst="roundRect">
            <a:avLst>
              <a:gd fmla="val 16667" name="adj"/>
            </a:avLst>
          </a:prstGeom>
          <a:solidFill>
            <a:srgbClr val="4BACC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111130" y="1328275"/>
            <a:ext cx="2120100" cy="1376700"/>
          </a:xfrm>
          <a:prstGeom prst="roundRect">
            <a:avLst>
              <a:gd fmla="val 16667" name="adj"/>
            </a:avLst>
          </a:prstGeom>
          <a:solidFill>
            <a:srgbClr val="4BACC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637" y="1545341"/>
            <a:ext cx="1474964" cy="9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3440" y="2589425"/>
            <a:ext cx="2049859" cy="12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5972" y="3894100"/>
            <a:ext cx="1954479" cy="96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35"/>
          <p:cNvGrpSpPr/>
          <p:nvPr/>
        </p:nvGrpSpPr>
        <p:grpSpPr>
          <a:xfrm>
            <a:off x="4781673" y="1356291"/>
            <a:ext cx="2049786" cy="1257302"/>
            <a:chOff x="2687550" y="1125325"/>
            <a:chExt cx="2368600" cy="1432007"/>
          </a:xfrm>
        </p:grpSpPr>
        <p:pic>
          <p:nvPicPr>
            <p:cNvPr id="320" name="Google Shape;320;p3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7550" y="1162050"/>
              <a:ext cx="2274900" cy="139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5"/>
            <p:cNvSpPr/>
            <p:nvPr/>
          </p:nvSpPr>
          <p:spPr>
            <a:xfrm>
              <a:off x="2781250" y="1125325"/>
              <a:ext cx="2274900" cy="1417800"/>
            </a:xfrm>
            <a:prstGeom prst="roundRect">
              <a:avLst>
                <a:gd fmla="val 16667" name="adj"/>
              </a:avLst>
            </a:prstGeom>
            <a:solidFill>
              <a:srgbClr val="4BACC6">
                <a:alpha val="1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2" name="Google Shape;32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6734" y="2627113"/>
            <a:ext cx="1859921" cy="184134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/>
          <p:nvPr/>
        </p:nvSpPr>
        <p:spPr>
          <a:xfrm>
            <a:off x="461313" y="3080327"/>
            <a:ext cx="2216400" cy="797100"/>
          </a:xfrm>
          <a:prstGeom prst="roundRect">
            <a:avLst>
              <a:gd fmla="val 16667" name="adj"/>
            </a:avLst>
          </a:prstGeom>
          <a:solidFill>
            <a:srgbClr val="4BACC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12100" y="3743502"/>
            <a:ext cx="1881000" cy="115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3724" y="4295866"/>
            <a:ext cx="1954475" cy="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/>
          <p:nvPr/>
        </p:nvSpPr>
        <p:spPr>
          <a:xfrm>
            <a:off x="428576" y="4056630"/>
            <a:ext cx="2216400" cy="796800"/>
          </a:xfrm>
          <a:prstGeom prst="roundRect">
            <a:avLst>
              <a:gd fmla="val 16667" name="adj"/>
            </a:avLst>
          </a:prstGeom>
          <a:solidFill>
            <a:srgbClr val="4BACC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5"/>
          <p:cNvPicPr preferRelativeResize="0"/>
          <p:nvPr/>
        </p:nvPicPr>
        <p:blipFill rotWithShape="1">
          <a:blip r:embed="rId13">
            <a:alphaModFix/>
          </a:blip>
          <a:srcRect b="32332" l="0" r="0" t="32782"/>
          <a:stretch/>
        </p:blipFill>
        <p:spPr>
          <a:xfrm>
            <a:off x="2433354" y="1773934"/>
            <a:ext cx="2216250" cy="47355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/>
          <p:nvPr/>
        </p:nvSpPr>
        <p:spPr>
          <a:xfrm>
            <a:off x="2341256" y="1618219"/>
            <a:ext cx="2383500" cy="796800"/>
          </a:xfrm>
          <a:prstGeom prst="roundRect">
            <a:avLst>
              <a:gd fmla="val 16667" name="adj"/>
            </a:avLst>
          </a:prstGeom>
          <a:solidFill>
            <a:srgbClr val="4BACC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13512" y="1825894"/>
            <a:ext cx="1881001" cy="4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/>
          <p:nvPr/>
        </p:nvSpPr>
        <p:spPr>
          <a:xfrm>
            <a:off x="6888638" y="1683169"/>
            <a:ext cx="2120100" cy="796800"/>
          </a:xfrm>
          <a:prstGeom prst="roundRect">
            <a:avLst>
              <a:gd fmla="val 16667" name="adj"/>
            </a:avLst>
          </a:prstGeom>
          <a:solidFill>
            <a:srgbClr val="4BACC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3695013" y="2817202"/>
            <a:ext cx="2216400" cy="797100"/>
          </a:xfrm>
          <a:prstGeom prst="roundRect">
            <a:avLst>
              <a:gd fmla="val 16667" name="adj"/>
            </a:avLst>
          </a:prstGeom>
          <a:solidFill>
            <a:srgbClr val="4BACC6">
              <a:alpha val="1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